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theme/theme11.xml" ContentType="application/vnd.openxmlformats-officedocument.theme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86" r:id="rId3"/>
    <p:sldMasterId id="2147483688" r:id="rId4"/>
    <p:sldMasterId id="2147483692" r:id="rId5"/>
    <p:sldMasterId id="2147483708" r:id="rId6"/>
    <p:sldMasterId id="2147483720" r:id="rId7"/>
    <p:sldMasterId id="2147483732" r:id="rId8"/>
    <p:sldMasterId id="2147483746" r:id="rId9"/>
    <p:sldMasterId id="2147483760" r:id="rId10"/>
    <p:sldMasterId id="2147483772" r:id="rId11"/>
    <p:sldMasterId id="2147483784" r:id="rId12"/>
    <p:sldMasterId id="2147483796" r:id="rId13"/>
  </p:sldMasterIdLst>
  <p:notesMasterIdLst>
    <p:notesMasterId r:id="rId105"/>
  </p:notesMasterIdLst>
  <p:sldIdLst>
    <p:sldId id="277" r:id="rId14"/>
    <p:sldId id="368" r:id="rId15"/>
    <p:sldId id="343" r:id="rId16"/>
    <p:sldId id="342" r:id="rId17"/>
    <p:sldId id="364" r:id="rId18"/>
    <p:sldId id="484" r:id="rId19"/>
    <p:sldId id="328" r:id="rId20"/>
    <p:sldId id="482" r:id="rId21"/>
    <p:sldId id="365" r:id="rId22"/>
    <p:sldId id="341" r:id="rId23"/>
    <p:sldId id="366" r:id="rId24"/>
    <p:sldId id="340" r:id="rId25"/>
    <p:sldId id="256" r:id="rId26"/>
    <p:sldId id="278" r:id="rId27"/>
    <p:sldId id="257" r:id="rId28"/>
    <p:sldId id="258" r:id="rId29"/>
    <p:sldId id="281" r:id="rId30"/>
    <p:sldId id="282" r:id="rId31"/>
    <p:sldId id="283" r:id="rId32"/>
    <p:sldId id="284" r:id="rId33"/>
    <p:sldId id="324" r:id="rId34"/>
    <p:sldId id="325" r:id="rId35"/>
    <p:sldId id="326" r:id="rId36"/>
    <p:sldId id="285" r:id="rId37"/>
    <p:sldId id="286" r:id="rId38"/>
    <p:sldId id="287" r:id="rId39"/>
    <p:sldId id="288" r:id="rId40"/>
    <p:sldId id="289" r:id="rId41"/>
    <p:sldId id="290" r:id="rId42"/>
    <p:sldId id="327" r:id="rId43"/>
    <p:sldId id="259" r:id="rId44"/>
    <p:sldId id="330" r:id="rId45"/>
    <p:sldId id="339" r:id="rId46"/>
    <p:sldId id="260" r:id="rId47"/>
    <p:sldId id="261" r:id="rId48"/>
    <p:sldId id="379" r:id="rId49"/>
    <p:sldId id="262" r:id="rId50"/>
    <p:sldId id="380" r:id="rId51"/>
    <p:sldId id="263" r:id="rId52"/>
    <p:sldId id="264" r:id="rId53"/>
    <p:sldId id="274" r:id="rId54"/>
    <p:sldId id="369" r:id="rId55"/>
    <p:sldId id="370" r:id="rId56"/>
    <p:sldId id="371" r:id="rId57"/>
    <p:sldId id="265" r:id="rId58"/>
    <p:sldId id="266" r:id="rId59"/>
    <p:sldId id="267" r:id="rId60"/>
    <p:sldId id="375" r:id="rId61"/>
    <p:sldId id="376" r:id="rId62"/>
    <p:sldId id="377" r:id="rId63"/>
    <p:sldId id="378" r:id="rId64"/>
    <p:sldId id="337" r:id="rId65"/>
    <p:sldId id="374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73" r:id="rId74"/>
    <p:sldId id="275" r:id="rId75"/>
    <p:sldId id="269" r:id="rId76"/>
    <p:sldId id="338" r:id="rId77"/>
    <p:sldId id="270" r:id="rId78"/>
    <p:sldId id="271" r:id="rId79"/>
    <p:sldId id="272" r:id="rId80"/>
    <p:sldId id="501" r:id="rId81"/>
    <p:sldId id="392" r:id="rId82"/>
    <p:sldId id="393" r:id="rId83"/>
    <p:sldId id="394" r:id="rId84"/>
    <p:sldId id="395" r:id="rId85"/>
    <p:sldId id="396" r:id="rId86"/>
    <p:sldId id="397" r:id="rId87"/>
    <p:sldId id="398" r:id="rId88"/>
    <p:sldId id="498" r:id="rId89"/>
    <p:sldId id="499" r:id="rId90"/>
    <p:sldId id="500" r:id="rId91"/>
    <p:sldId id="485" r:id="rId92"/>
    <p:sldId id="486" r:id="rId93"/>
    <p:sldId id="487" r:id="rId94"/>
    <p:sldId id="488" r:id="rId95"/>
    <p:sldId id="489" r:id="rId96"/>
    <p:sldId id="490" r:id="rId97"/>
    <p:sldId id="491" r:id="rId98"/>
    <p:sldId id="492" r:id="rId99"/>
    <p:sldId id="493" r:id="rId100"/>
    <p:sldId id="494" r:id="rId101"/>
    <p:sldId id="495" r:id="rId102"/>
    <p:sldId id="496" r:id="rId103"/>
    <p:sldId id="497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543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475" autoAdjust="0"/>
    <p:restoredTop sz="94660"/>
  </p:normalViewPr>
  <p:slideViewPr>
    <p:cSldViewPr>
      <p:cViewPr varScale="1">
        <p:scale>
          <a:sx n="67" d="100"/>
          <a:sy n="67" d="100"/>
        </p:scale>
        <p:origin x="-3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07" Type="http://schemas.openxmlformats.org/officeDocument/2006/relationships/viewProps" Target="viewProps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slide" Target="slides/slide53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87" Type="http://schemas.openxmlformats.org/officeDocument/2006/relationships/slide" Target="slides/slide74.xml"/><Relationship Id="rId102" Type="http://schemas.openxmlformats.org/officeDocument/2006/relationships/slide" Target="slides/slide89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slide" Target="slides/slide64.xml"/><Relationship Id="rId100" Type="http://schemas.openxmlformats.org/officeDocument/2006/relationships/slide" Target="slides/slide87.xml"/><Relationship Id="rId10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93" Type="http://schemas.openxmlformats.org/officeDocument/2006/relationships/slide" Target="slides/slide80.xml"/><Relationship Id="rId98" Type="http://schemas.openxmlformats.org/officeDocument/2006/relationships/slide" Target="slides/slide8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103" Type="http://schemas.openxmlformats.org/officeDocument/2006/relationships/slide" Target="slides/slide90.xml"/><Relationship Id="rId108" Type="http://schemas.openxmlformats.org/officeDocument/2006/relationships/theme" Target="theme/theme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91" Type="http://schemas.openxmlformats.org/officeDocument/2006/relationships/slide" Target="slides/slide78.xml"/><Relationship Id="rId96" Type="http://schemas.openxmlformats.org/officeDocument/2006/relationships/slide" Target="slides/slide8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slide" Target="slides/slide81.xml"/><Relationship Id="rId99" Type="http://schemas.openxmlformats.org/officeDocument/2006/relationships/slide" Target="slides/slide86.xml"/><Relationship Id="rId101" Type="http://schemas.openxmlformats.org/officeDocument/2006/relationships/slide" Target="slides/slide8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tableStyles" Target="tableStyles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slide" Target="slides/slide84.xml"/><Relationship Id="rId104" Type="http://schemas.openxmlformats.org/officeDocument/2006/relationships/slide" Target="slides/slide9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slide" Target="slides/slide7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A57CD-56F4-4076-9843-E21E6DA20F01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1E813-BB8A-4DEC-89DD-9B3CDA1AC6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709F674F-5FF1-4C50-AE02-5B1470F93F7E}" type="slidenum"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rtl="0"/>
              <a:t>17</a:t>
            </a:fld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6C20D04A-6EF7-4665-B131-E359AC6C5C6A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BC8E0A6-1D75-4B7B-8C39-611D36EF233F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6C20D04A-6EF7-4665-B131-E359AC6C5C6A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BC8E0A6-1D75-4B7B-8C39-611D36EF233F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6C20D04A-6EF7-4665-B131-E359AC6C5C6A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BC8E0A6-1D75-4B7B-8C39-611D36EF233F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D18022-216C-4890-B992-8E6D6598B625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9/24/2010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C3F019-005A-4B45-B997-C3A0325F2408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19704701-8124-4E43-8BC3-CF93FD3471E6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5000">
    <p:wipe dir="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FEA06363-FE42-40F9-A4FF-5186A35AD973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5000">
    <p:wipe dir="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9EF732D1-CED3-4A4E-A11A-60A29B1E731D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5000">
    <p:wipe dir="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31938235-CD3B-428F-85D1-4CC1F46E658F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5000">
    <p:wipe dir="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16DA9B26-62AE-4FD5-B282-B639AE792330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5000">
    <p:wipe dir="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D1F4EFFA-7FED-4BE7-8F2E-6EBCE626E5B4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5000">
    <p:wipe dir="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78D2DF8-4AD4-4FB4-9156-B98295D86D46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5000">
    <p:wipe dir="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EF592FBE-F049-4BC7-9E5C-4DFB27933E0B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5000">
    <p:wipe dir="d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0FFB6AE0-2F86-4A5E-8E1E-F3403889E509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5000">
    <p:wipe dir="d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46A15F82-C2F0-4E10-9904-38874C23D430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5000">
    <p:wipe dir="d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22D1664A-9530-427A-A46A-F717766C7888}" type="slidenum">
              <a:rPr lang="en-US" sz="1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5000">
    <p:wipe dir="d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5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8022-216C-4890-B992-8E6D6598B625}" type="datetimeFigureOut">
              <a:rPr lang="en-US" smtClean="0"/>
              <a:pPr/>
              <a:t>9/24/2010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3F019-005A-4B45-B997-C3A0325F2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C20D04A-6EF7-4665-B131-E359AC6C5C6A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9/24/2010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BC8E0A6-1D75-4B7B-8C39-611D36EF233F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C20D04A-6EF7-4665-B131-E359AC6C5C6A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9/24/2010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BC8E0A6-1D75-4B7B-8C39-611D36EF233F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C20D04A-6EF7-4665-B131-E359AC6C5C6A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9/24/2010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BC8E0A6-1D75-4B7B-8C39-611D36EF233F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ED18022-216C-4890-B992-8E6D6598B62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9/24/2010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6C3F019-005A-4B45-B997-C3A0325F240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ED18022-216C-4890-B992-8E6D6598B62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9/24/2010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6C3F019-005A-4B45-B997-C3A0325F240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ED18022-216C-4890-B992-8E6D6598B62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9/24/2010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6C3F019-005A-4B45-B997-C3A0325F240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115F258B-E54B-4AC9-9D12-D8E95CCDCD8A}" type="slidenum">
              <a:rPr lang="en-US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advTm="15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0D04A-6EF7-4665-B131-E359AC6C5C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8E0A6-1D75-4B7B-8C39-611D36EF23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8022-216C-4890-B992-8E6D6598B6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3F019-005A-4B45-B997-C3A0325F240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9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9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9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9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5214"/>
            <a:ext cx="9144000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I John 2:15-17</a:t>
            </a:r>
          </a:p>
          <a:p>
            <a:pPr algn="just" rtl="0"/>
            <a:endParaRPr lang="en-US" sz="300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algn="just" rtl="0"/>
            <a:r>
              <a:rPr lang="en-US" sz="3600" b="1" kern="12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15</a:t>
            </a: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	Do not love the world or the things in 	the 	world. If anyone loves the world, 	the love 	of the Father is not in him</a:t>
            </a:r>
            <a:r>
              <a:rPr lang="en-US" sz="3600" b="1" kern="12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.</a:t>
            </a:r>
          </a:p>
          <a:p>
            <a:pPr algn="just" rtl="0"/>
            <a:endParaRPr lang="en-US" sz="400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algn="just" rtl="0"/>
            <a:r>
              <a:rPr lang="en-US" sz="3600" b="1" kern="12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16</a:t>
            </a: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	For all that is in the world-- </a:t>
            </a:r>
            <a:r>
              <a:rPr lang="en-US" sz="36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+mn-cs"/>
              </a:rPr>
              <a:t>the lust of 	the 	flesh, the lust of the eyes, and the 	pride of life</a:t>
            </a:r>
            <a:r>
              <a:rPr lang="en-US" sz="3600" b="1" kern="1200" dirty="0">
                <a:solidFill>
                  <a:schemeClr val="bg1"/>
                </a:solidFill>
                <a:latin typeface="Calibri"/>
                <a:ea typeface="+mn-ea"/>
                <a:cs typeface="+mn-cs"/>
              </a:rPr>
              <a:t>-</a:t>
            </a: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- is not of the Father but is </a:t>
            </a:r>
            <a:r>
              <a:rPr lang="en-US" sz="3600" b="1" kern="12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of 	the </a:t>
            </a: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world.</a:t>
            </a:r>
          </a:p>
          <a:p>
            <a:pPr algn="just" rtl="0"/>
            <a:endParaRPr lang="en-US" sz="400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algn="just" rtl="0"/>
            <a:r>
              <a:rPr lang="en-US" sz="3600" b="1" kern="12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17</a:t>
            </a: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	And the world is passing away, and the 	lust of it; but he who does the will of </a:t>
            </a:r>
            <a:r>
              <a:rPr lang="en-US" sz="3600" b="1" kern="12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God </a:t>
            </a: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	abides forever.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2362200"/>
            <a:ext cx="9144000" cy="2209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45214"/>
            <a:ext cx="9144000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I John 2:15-17</a:t>
            </a:r>
          </a:p>
          <a:p>
            <a:pPr algn="just"/>
            <a:endParaRPr lang="en-US" sz="3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15	Do not love the world or the things in 	the 	world. If anyone loves the world, 	the love 	of the Father is not in him.</a:t>
            </a:r>
          </a:p>
          <a:p>
            <a:pPr algn="just"/>
            <a:endParaRPr lang="en-US" sz="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3600" b="1" dirty="0" smtClean="0"/>
              <a:t>16	For all that is in the world--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lust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flesh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lust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eyes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pride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/>
              <a:t>-- is not of the Father but is of 	the world.</a:t>
            </a:r>
          </a:p>
          <a:p>
            <a:pPr algn="just"/>
            <a:endParaRPr lang="en-US" sz="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17	And the world is passing away, and the 	lust of it; but he who does the will of God 	abides forever.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76200"/>
            <a:ext cx="8686800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James 4:4</a:t>
            </a:r>
          </a:p>
          <a:p>
            <a:pPr algn="just"/>
            <a:endParaRPr lang="en-US" sz="11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4	Do you not know that friendship with 	the world is enmity with God?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Whoever 	therefore wants to be a friend of the 	world makes himself an enemy of God</a:t>
            </a:r>
            <a:r>
              <a:rPr lang="en-US" sz="3600" b="1" dirty="0" smtClean="0">
                <a:solidFill>
                  <a:schemeClr val="bg1"/>
                </a:solidFill>
              </a:rPr>
              <a:t>.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6106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Matthew 6:24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24 	"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one can serve two masters</a:t>
            </a:r>
            <a:r>
              <a:rPr lang="en-US" sz="3600" b="1" dirty="0" smtClean="0">
                <a:solidFill>
                  <a:schemeClr val="bg1"/>
                </a:solidFill>
              </a:rPr>
              <a:t>; for 	either he will 	hate the one and love 	the other, or else he will be loyal to the 	one and despise the other.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cannot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serve God and mammon</a:t>
            </a:r>
            <a:r>
              <a:rPr lang="en-US" sz="3600" b="1" dirty="0" smtClean="0">
                <a:solidFill>
                  <a:schemeClr val="bg1"/>
                </a:solidFill>
              </a:rPr>
              <a:t>. 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76200"/>
            <a:ext cx="853440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I John 5:17</a:t>
            </a:r>
          </a:p>
          <a:p>
            <a:pPr algn="just"/>
            <a:endParaRPr lang="en-US" sz="9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17	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unrighteousness </a:t>
            </a: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(wrong-doing)</a:t>
            </a: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is 	sin </a:t>
            </a:r>
            <a:r>
              <a:rPr lang="en-US" sz="4000" b="1" dirty="0" smtClean="0">
                <a:solidFill>
                  <a:schemeClr val="bg1"/>
                </a:solidFill>
              </a:rPr>
              <a:t>, . .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362200"/>
            <a:ext cx="8534400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I John 3:4</a:t>
            </a:r>
          </a:p>
          <a:p>
            <a:pPr algn="just"/>
            <a:endParaRPr lang="en-US" sz="9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4	Whoever commits sin also 	commits lawlessness, and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 is 	lawlessness</a:t>
            </a:r>
            <a:r>
              <a:rPr lang="en-US" sz="4000" b="1" dirty="0" smtClean="0">
                <a:solidFill>
                  <a:schemeClr val="bg1"/>
                </a:solidFill>
              </a:rPr>
              <a:t>.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5344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Proverbs 6:16-19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16 	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six things the LORD hates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600" b="1" dirty="0" smtClean="0">
                <a:solidFill>
                  <a:schemeClr val="bg1"/>
                </a:solidFill>
              </a:rPr>
              <a:t>Yes, 	seven are an abomination to Him: 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17 	</a:t>
            </a:r>
            <a:r>
              <a:rPr lang="en-US" sz="3600" b="1" dirty="0" smtClean="0">
                <a:solidFill>
                  <a:srgbClr val="FFFF00"/>
                </a:solidFill>
              </a:rPr>
              <a:t>A proud look</a:t>
            </a:r>
            <a:r>
              <a:rPr lang="en-US" sz="3600" b="1" dirty="0" smtClean="0">
                <a:solidFill>
                  <a:schemeClr val="bg1"/>
                </a:solidFill>
              </a:rPr>
              <a:t>, </a:t>
            </a:r>
            <a:r>
              <a:rPr lang="en-US" sz="3600" b="1" dirty="0" smtClean="0">
                <a:solidFill>
                  <a:srgbClr val="FFFF00"/>
                </a:solidFill>
              </a:rPr>
              <a:t>A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</a:rPr>
              <a:t>lying tongue</a:t>
            </a:r>
            <a:r>
              <a:rPr lang="en-US" sz="3600" b="1" dirty="0" smtClean="0">
                <a:solidFill>
                  <a:schemeClr val="bg1"/>
                </a:solidFill>
              </a:rPr>
              <a:t>, </a:t>
            </a:r>
            <a:r>
              <a:rPr lang="en-US" sz="3600" b="1" dirty="0" smtClean="0">
                <a:solidFill>
                  <a:srgbClr val="FFFF00"/>
                </a:solidFill>
              </a:rPr>
              <a:t>Hands 	that 	shed innocent blood</a:t>
            </a:r>
            <a:r>
              <a:rPr lang="en-US" sz="3600" b="1" dirty="0" smtClean="0">
                <a:solidFill>
                  <a:schemeClr val="bg1"/>
                </a:solidFill>
              </a:rPr>
              <a:t>, 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18 	</a:t>
            </a:r>
            <a:r>
              <a:rPr lang="en-US" sz="3600" b="1" dirty="0" smtClean="0">
                <a:solidFill>
                  <a:srgbClr val="FFFF00"/>
                </a:solidFill>
              </a:rPr>
              <a:t>A heart that devises wicked plans</a:t>
            </a:r>
            <a:r>
              <a:rPr lang="en-US" sz="3600" b="1" dirty="0" smtClean="0">
                <a:solidFill>
                  <a:schemeClr val="bg1"/>
                </a:solidFill>
              </a:rPr>
              <a:t>, </a:t>
            </a:r>
            <a:r>
              <a:rPr lang="en-US" sz="3600" b="1" dirty="0" smtClean="0">
                <a:solidFill>
                  <a:srgbClr val="FFFF00"/>
                </a:solidFill>
              </a:rPr>
              <a:t>Feet 	that 	are swift in running to evil</a:t>
            </a:r>
            <a:r>
              <a:rPr lang="en-US" sz="3600" b="1" dirty="0" smtClean="0">
                <a:solidFill>
                  <a:schemeClr val="bg1"/>
                </a:solidFill>
              </a:rPr>
              <a:t>, 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3600" b="1" dirty="0" smtClean="0">
                <a:solidFill>
                  <a:schemeClr val="bg1"/>
                </a:solidFill>
              </a:rPr>
              <a:t>19 	</a:t>
            </a:r>
            <a:r>
              <a:rPr lang="en-US" sz="3600" b="1" dirty="0" smtClean="0">
                <a:solidFill>
                  <a:srgbClr val="FFFF00"/>
                </a:solidFill>
              </a:rPr>
              <a:t>A false witness who speaks lies</a:t>
            </a:r>
            <a:r>
              <a:rPr lang="en-US" sz="3600" b="1" dirty="0" smtClean="0">
                <a:solidFill>
                  <a:schemeClr val="bg1"/>
                </a:solidFill>
              </a:rPr>
              <a:t>, And 	</a:t>
            </a:r>
            <a:r>
              <a:rPr lang="en-US" sz="3600" b="1" dirty="0" smtClean="0">
                <a:solidFill>
                  <a:srgbClr val="FFFF00"/>
                </a:solidFill>
              </a:rPr>
              <a:t>one who sows discord among 	brethren</a:t>
            </a:r>
            <a:r>
              <a:rPr lang="en-US" sz="3600" b="1" dirty="0" smtClean="0">
                <a:solidFill>
                  <a:schemeClr val="bg1"/>
                </a:solidFill>
              </a:rPr>
              <a:t>. 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0"/>
            <a:ext cx="8534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Ephesians 5:11</a:t>
            </a:r>
          </a:p>
          <a:p>
            <a:pPr algn="just"/>
            <a:endParaRPr lang="en-US" sz="12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11	And have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  <a:r>
              <a:rPr lang="en-US" sz="4400" b="1" dirty="0" smtClean="0">
                <a:solidFill>
                  <a:schemeClr val="bg1"/>
                </a:solidFill>
              </a:rPr>
              <a:t> fellowship with 	the unfruitful works of 	darkness, but rather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expose</a:t>
            </a:r>
            <a:r>
              <a:rPr lang="en-US" sz="4400" b="1" dirty="0" smtClean="0">
                <a:solidFill>
                  <a:schemeClr val="bg1"/>
                </a:solidFill>
              </a:rPr>
              <a:t> 	them.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2133600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goni Med" pitchFamily="34" charset="0"/>
                <a:cs typeface="Arial" pitchFamily="34" charset="0"/>
              </a:rPr>
              <a:t>WHAT DOES GOD WANT FROM ME</a:t>
            </a:r>
            <a:b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goni Med" pitchFamily="34" charset="0"/>
                <a:cs typeface="Arial" pitchFamily="34" charset="0"/>
              </a:rPr>
            </a:b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goni Med" pitchFamily="34" charset="0"/>
                <a:cs typeface="Arial" pitchFamily="34" charset="0"/>
              </a:rPr>
              <a:t>   </a:t>
            </a:r>
            <a:endParaRPr lang="en-US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igoni Med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1"/>
            <a:ext cx="8763000" cy="5105399"/>
          </a:xfrm>
          <a:noFill/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endPara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PERFECTION.</a:t>
            </a:r>
          </a:p>
          <a:p>
            <a:pPr marL="742950" indent="-742950">
              <a:buFont typeface="+mj-lt"/>
              <a:buAutoNum type="arabicPeriod"/>
            </a:pPr>
            <a:endParaRPr lang="en-US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en-US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111793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4400" b="1" i="1" dirty="0" smtClean="0">
                <a:solidFill>
                  <a:schemeClr val="bg1"/>
                </a:solidFill>
                <a:latin typeface="Antigoni Med" pitchFamily="34" charset="0"/>
              </a:rPr>
              <a:t>. . . IN REGARD TO SIN?</a:t>
            </a:r>
            <a:endParaRPr lang="en-US" sz="4400" b="1" i="1" dirty="0">
              <a:solidFill>
                <a:schemeClr val="bg1"/>
              </a:solidFill>
              <a:latin typeface="Antigoni Med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0"/>
            <a:ext cx="861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I John 2:1</a:t>
            </a:r>
          </a:p>
          <a:p>
            <a:pPr algn="just"/>
            <a:endParaRPr lang="en-US" sz="16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1	My little children, these things I 	write to you, so </a:t>
            </a:r>
            <a:r>
              <a:rPr lang="en-US" sz="4400" b="1" dirty="0" smtClean="0">
                <a:solidFill>
                  <a:srgbClr val="FFFF00"/>
                </a:solidFill>
              </a:rPr>
              <a:t>that you may 	not sin</a:t>
            </a:r>
            <a:r>
              <a:rPr lang="en-US" sz="4400" b="1" dirty="0" smtClean="0">
                <a:solidFill>
                  <a:schemeClr val="bg1"/>
                </a:solidFill>
              </a:rPr>
              <a:t>. . .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0"/>
            <a:ext cx="8534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Psalm 139:23-24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23	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 me, O God, and know 	my 	heart; try me, and know my 	anxieties;</a:t>
            </a:r>
            <a:endParaRPr lang="en-US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24	And see if there is any wicked 	way in me, and lead me in the 	way everlasting.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8600" y="0"/>
            <a:ext cx="86868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1 Peter 2:21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21	For to this you were called, 	because Christ also suffered for 	us, </a:t>
            </a:r>
            <a:r>
              <a:rPr lang="en-US" sz="4400" b="1" dirty="0" smtClean="0">
                <a:solidFill>
                  <a:srgbClr val="FFFF00"/>
                </a:solidFill>
              </a:rPr>
              <a:t>leaving us an example, that 	you should follow His steps: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Song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0" y="6248400"/>
            <a:ext cx="16002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Song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0" y="6248400"/>
            <a:ext cx="16002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Song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0" y="6248400"/>
            <a:ext cx="16002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-762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534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Romans 3:23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23	for all have sinned and fall short 	of the glory of God,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5344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Isaiah 59:2</a:t>
            </a:r>
          </a:p>
          <a:p>
            <a:pPr algn="just"/>
            <a:endParaRPr lang="en-US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2	But your iniquities (“SINS”) 	have separated you from your 	God; and your sins have hidden 	His face from you, so that He 	will not hear.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534400" cy="63709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Ephesians 1:3-4</a:t>
            </a:r>
          </a:p>
          <a:p>
            <a:pPr algn="just"/>
            <a:endParaRPr lang="en-US" sz="100" b="1" dirty="0" smtClean="0">
              <a:solidFill>
                <a:schemeClr val="bg1"/>
              </a:solidFill>
            </a:endParaRPr>
          </a:p>
          <a:p>
            <a:pPr algn="just"/>
            <a:endParaRPr lang="en-US" sz="3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3	Blessed be the God and Father of 	our 	Lord Jesus Christ, who has 	blessed us with every spiritual 	blessing in the heavenly places in 	Christ,</a:t>
            </a:r>
          </a:p>
          <a:p>
            <a:pPr algn="just"/>
            <a:endParaRPr lang="en-US" sz="100" b="1" dirty="0" smtClean="0">
              <a:solidFill>
                <a:schemeClr val="bg1"/>
              </a:solidFill>
            </a:endParaRPr>
          </a:p>
          <a:p>
            <a:pPr algn="just"/>
            <a:endParaRPr lang="en-US" sz="300" b="1" dirty="0" smtClean="0">
              <a:solidFill>
                <a:schemeClr val="bg1"/>
              </a:solidFill>
            </a:endParaRPr>
          </a:p>
          <a:p>
            <a:pPr algn="just"/>
            <a:endParaRPr lang="en-US" sz="3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4	just as He chose us in Him before 	the 	foundation of the world, </a:t>
            </a:r>
            <a:r>
              <a:rPr lang="en-US" sz="4000" b="1" dirty="0" smtClean="0">
                <a:solidFill>
                  <a:srgbClr val="FFFF00"/>
                </a:solidFill>
              </a:rPr>
              <a:t>that 	we 	should be holy and without 	blame before Him in love,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0"/>
            <a:ext cx="8686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Ephesians 1:7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7	</a:t>
            </a:r>
            <a:r>
              <a:rPr lang="en-US" sz="4400" b="1" dirty="0" smtClean="0">
                <a:solidFill>
                  <a:srgbClr val="FFFF00"/>
                </a:solidFill>
              </a:rPr>
              <a:t>In Him we have redemption 	through His blood,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	forgiveness  of sins, </a:t>
            </a:r>
            <a:r>
              <a:rPr lang="en-US" sz="4400" b="1" dirty="0" smtClean="0">
                <a:solidFill>
                  <a:schemeClr val="bg1"/>
                </a:solidFill>
              </a:rPr>
              <a:t>according to 	the riches of His grace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0"/>
            <a:ext cx="86868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I John 2:1-2</a:t>
            </a:r>
          </a:p>
          <a:p>
            <a:pPr algn="just"/>
            <a:endParaRPr lang="en-US" sz="100" b="1" dirty="0" smtClean="0">
              <a:solidFill>
                <a:schemeClr val="bg1"/>
              </a:solidFill>
            </a:endParaRPr>
          </a:p>
          <a:p>
            <a:pPr algn="just"/>
            <a:endParaRPr lang="en-US" sz="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1	My little children, these things I 	write to you, so that you may  	not sin. </a:t>
            </a:r>
            <a:r>
              <a:rPr lang="en-US" sz="4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anyone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</a:t>
            </a:r>
            <a:r>
              <a:rPr lang="en-US" sz="4000" b="1" dirty="0" smtClean="0">
                <a:solidFill>
                  <a:schemeClr val="bg1"/>
                </a:solidFill>
              </a:rPr>
              <a:t>, we 	have an Advocate with the 	Father, Jesus Christ the 	righteous.</a:t>
            </a:r>
          </a:p>
          <a:p>
            <a:pPr algn="just"/>
            <a:endParaRPr lang="en-US" sz="300" b="1" dirty="0" smtClean="0">
              <a:solidFill>
                <a:schemeClr val="bg1"/>
              </a:solidFill>
            </a:endParaRPr>
          </a:p>
          <a:p>
            <a:pPr algn="just"/>
            <a:endParaRPr lang="en-US" sz="400" b="1" dirty="0" smtClean="0">
              <a:solidFill>
                <a:schemeClr val="bg1"/>
              </a:solidFill>
            </a:endParaRPr>
          </a:p>
          <a:p>
            <a:pPr algn="just"/>
            <a:endParaRPr lang="en-US" sz="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2	And He Himself is the propitiation 	for our sins, and not for ours only 	but also for the whole world.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0"/>
            <a:ext cx="8686800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I John 1:7-10</a:t>
            </a:r>
          </a:p>
          <a:p>
            <a:pPr algn="just"/>
            <a:endParaRPr lang="en-US" sz="5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7	But if we walk in the light as He 	is in the light, we have 	fellowship with one another, 	</a:t>
            </a:r>
            <a:r>
              <a:rPr lang="en-US" sz="4400" b="1" dirty="0" smtClean="0">
                <a:solidFill>
                  <a:srgbClr val="FFFF00"/>
                </a:solidFill>
              </a:rPr>
              <a:t>and the blood of Jesus Christ His 	Son cleanses us from all sin.</a:t>
            </a:r>
          </a:p>
          <a:p>
            <a:pPr algn="just"/>
            <a:endParaRPr lang="en-US" sz="5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8	If we say that we have no sin, 	we 	deceive ourselves, and the 	truth is 	not in us.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0"/>
            <a:ext cx="86868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400" b="1" dirty="0">
                <a:solidFill>
                  <a:schemeClr val="bg1"/>
                </a:solidFill>
              </a:rPr>
              <a:t>9	If we confess our sins, He is </a:t>
            </a:r>
            <a:r>
              <a:rPr lang="en-US" sz="4400" b="1" dirty="0" smtClean="0">
                <a:solidFill>
                  <a:schemeClr val="bg1"/>
                </a:solidFill>
              </a:rPr>
              <a:t>	faithful </a:t>
            </a:r>
            <a:r>
              <a:rPr lang="en-US" sz="4400" b="1" dirty="0">
                <a:solidFill>
                  <a:schemeClr val="bg1"/>
                </a:solidFill>
              </a:rPr>
              <a:t>and just to forgive us our </a:t>
            </a:r>
            <a:r>
              <a:rPr lang="en-US" sz="4400" b="1" dirty="0" smtClean="0">
                <a:solidFill>
                  <a:schemeClr val="bg1"/>
                </a:solidFill>
              </a:rPr>
              <a:t>	sins </a:t>
            </a:r>
            <a:r>
              <a:rPr lang="en-US" sz="4400" b="1" dirty="0">
                <a:solidFill>
                  <a:schemeClr val="bg1"/>
                </a:solidFill>
              </a:rPr>
              <a:t>and to cleanse us from all </a:t>
            </a:r>
            <a:r>
              <a:rPr lang="en-US" sz="4400" b="1" dirty="0" smtClean="0">
                <a:solidFill>
                  <a:schemeClr val="bg1"/>
                </a:solidFill>
              </a:rPr>
              <a:t>	unrighteousness</a:t>
            </a:r>
            <a:r>
              <a:rPr lang="en-US" sz="4400" b="1" dirty="0">
                <a:solidFill>
                  <a:schemeClr val="bg1"/>
                </a:solidFill>
              </a:rPr>
              <a:t>.</a:t>
            </a:r>
          </a:p>
          <a:p>
            <a:pPr lvl="0" algn="just"/>
            <a:endParaRPr lang="en-US" sz="1400" b="1" dirty="0" smtClean="0">
              <a:solidFill>
                <a:schemeClr val="bg1"/>
              </a:solidFill>
            </a:endParaRP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</a:rPr>
              <a:t>10</a:t>
            </a:r>
            <a:r>
              <a:rPr lang="en-US" sz="4400" b="1" dirty="0">
                <a:solidFill>
                  <a:schemeClr val="bg1"/>
                </a:solidFill>
              </a:rPr>
              <a:t>	If we say that we have not </a:t>
            </a:r>
            <a:r>
              <a:rPr lang="en-US" sz="4400" b="1" dirty="0" smtClean="0">
                <a:solidFill>
                  <a:schemeClr val="bg1"/>
                </a:solidFill>
              </a:rPr>
              <a:t>	sinned</a:t>
            </a:r>
            <a:r>
              <a:rPr lang="en-US" sz="4400" b="1" dirty="0">
                <a:solidFill>
                  <a:schemeClr val="bg1"/>
                </a:solidFill>
              </a:rPr>
              <a:t>, </a:t>
            </a:r>
            <a:r>
              <a:rPr lang="en-US" sz="4400" b="1" dirty="0" smtClean="0">
                <a:solidFill>
                  <a:schemeClr val="bg1"/>
                </a:solidFill>
              </a:rPr>
              <a:t>	we </a:t>
            </a:r>
            <a:r>
              <a:rPr lang="en-US" sz="4400" b="1" dirty="0">
                <a:solidFill>
                  <a:schemeClr val="bg1"/>
                </a:solidFill>
              </a:rPr>
              <a:t>make Him a liar, and </a:t>
            </a:r>
            <a:r>
              <a:rPr lang="en-US" sz="4400" b="1" dirty="0" smtClean="0">
                <a:solidFill>
                  <a:schemeClr val="bg1"/>
                </a:solidFill>
              </a:rPr>
              <a:t>	His word is </a:t>
            </a:r>
            <a:r>
              <a:rPr lang="en-US" sz="4400" b="1" dirty="0">
                <a:solidFill>
                  <a:schemeClr val="bg1"/>
                </a:solidFill>
              </a:rPr>
              <a:t>not in us.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1"/>
            <a:ext cx="8915400" cy="4648199"/>
          </a:xfrm>
          <a:noFill/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endPara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GOD CALLS ME TO PERFECTION.</a:t>
            </a:r>
          </a:p>
          <a:p>
            <a:pPr marL="742950" indent="-742950">
              <a:buFont typeface="+mj-lt"/>
              <a:buAutoNum type="arabicPeriod"/>
            </a:pPr>
            <a:endParaRPr lang="en-US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HIS GRACE &amp; FORGIVENESS 		KEEPS ME PERFECT.</a:t>
            </a:r>
            <a:endParaRPr lang="en-US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2133600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goni Med" pitchFamily="34" charset="0"/>
                <a:cs typeface="Arial" pitchFamily="34" charset="0"/>
              </a:rPr>
              <a:t>WHAT DOES GOD WANT FROM ME</a:t>
            </a:r>
            <a:b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goni Med" pitchFamily="34" charset="0"/>
                <a:cs typeface="Arial" pitchFamily="34" charset="0"/>
              </a:rPr>
            </a:b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goni Med" pitchFamily="34" charset="0"/>
                <a:cs typeface="Arial" pitchFamily="34" charset="0"/>
              </a:rPr>
              <a:t>   </a:t>
            </a:r>
            <a:endParaRPr lang="en-US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igoni Med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111793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4400" b="1" i="1" dirty="0" smtClean="0">
                <a:solidFill>
                  <a:schemeClr val="bg1"/>
                </a:solidFill>
                <a:latin typeface="Antigoni Med" pitchFamily="34" charset="0"/>
              </a:rPr>
              <a:t>. . . IN REGARD TO SIN?</a:t>
            </a:r>
            <a:endParaRPr lang="en-US" sz="4400" b="1" i="1" dirty="0">
              <a:solidFill>
                <a:schemeClr val="bg1"/>
              </a:solidFill>
              <a:latin typeface="Antigoni Med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0"/>
            <a:ext cx="868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Proverbs 14:9</a:t>
            </a:r>
          </a:p>
          <a:p>
            <a:pPr algn="just"/>
            <a:endParaRPr lang="en-US" sz="12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9	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Fools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mock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  <a:r>
              <a:rPr lang="en-US" sz="4400" b="1" dirty="0" smtClean="0">
                <a:solidFill>
                  <a:schemeClr val="bg1"/>
                </a:solidFill>
              </a:rPr>
              <a:t>, but among 	the 	upright there is favor.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0"/>
            <a:ext cx="8686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Romans 6:23</a:t>
            </a:r>
          </a:p>
          <a:p>
            <a:pPr algn="just"/>
            <a:endParaRPr lang="en-US" sz="12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23	For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wages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</a:t>
            </a:r>
            <a:r>
              <a:rPr lang="en-US" sz="4400" b="1" dirty="0" smtClean="0">
                <a:solidFill>
                  <a:schemeClr val="bg1"/>
                </a:solidFill>
              </a:rPr>
              <a:t>, 	but the gift of God is eternal life 	in Christ Jesus our Lord.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26297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 rtl="0"/>
            <a:r>
              <a:rPr lang="en-US" sz="4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Titus 2:11-14</a:t>
            </a:r>
          </a:p>
          <a:p>
            <a:pPr algn="just" rtl="0"/>
            <a:endParaRPr lang="en-US" sz="14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just" rtl="0"/>
            <a:r>
              <a:rPr lang="en-US" sz="4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11	For the grace of God that brings 	salvation has appeared to all men,</a:t>
            </a:r>
          </a:p>
          <a:p>
            <a:pPr algn="just" rtl="0"/>
            <a:endParaRPr lang="en-US" sz="14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just" rtl="0"/>
            <a:r>
              <a:rPr lang="en-US" sz="4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12	teaching us that, denying 	ungodliness and worldly lusts, we 	should live soberly, righteously, 	and godly in the present age,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0"/>
            <a:ext cx="86868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Romans 6:1-2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1	What shall we say then? 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Shall 	we 	continue in sin that grace 	may abound?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2	Certainly not! How shall we who 	died to sin live any longer in it?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0"/>
            <a:ext cx="86868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Titus 2:11-14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11	For the grace of God that brings 	salvation has appeared to all 	men,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12	teaching us that, denying 	ungodliness and worldly lusts, 	we should live soberly, 	righteously, and godly in the 	present age,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0"/>
            <a:ext cx="86868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400" b="1" dirty="0">
                <a:solidFill>
                  <a:schemeClr val="bg1"/>
                </a:solidFill>
              </a:rPr>
              <a:t>13	looking for the blessed hope and </a:t>
            </a:r>
            <a:r>
              <a:rPr lang="en-US" sz="4400" b="1" dirty="0" smtClean="0">
                <a:solidFill>
                  <a:schemeClr val="bg1"/>
                </a:solidFill>
              </a:rPr>
              <a:t>	glorious </a:t>
            </a:r>
            <a:r>
              <a:rPr lang="en-US" sz="4400" b="1" dirty="0">
                <a:solidFill>
                  <a:schemeClr val="bg1"/>
                </a:solidFill>
              </a:rPr>
              <a:t>appearing of our great </a:t>
            </a:r>
            <a:r>
              <a:rPr lang="en-US" sz="4400" b="1" dirty="0" smtClean="0">
                <a:solidFill>
                  <a:schemeClr val="bg1"/>
                </a:solidFill>
              </a:rPr>
              <a:t>	God </a:t>
            </a:r>
            <a:r>
              <a:rPr lang="en-US" sz="4400" b="1" dirty="0">
                <a:solidFill>
                  <a:schemeClr val="bg1"/>
                </a:solidFill>
              </a:rPr>
              <a:t>and Savior Jesus Christ,</a:t>
            </a:r>
          </a:p>
          <a:p>
            <a:pPr lvl="0" algn="just"/>
            <a:endParaRPr lang="en-US" sz="1400" b="1" dirty="0" smtClean="0">
              <a:solidFill>
                <a:schemeClr val="bg1"/>
              </a:solidFill>
            </a:endParaRP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</a:rPr>
              <a:t>14</a:t>
            </a:r>
            <a:r>
              <a:rPr lang="en-US" sz="4400" b="1" dirty="0">
                <a:solidFill>
                  <a:schemeClr val="bg1"/>
                </a:solidFill>
              </a:rPr>
              <a:t>	who gave Himself for us, that He </a:t>
            </a:r>
            <a:r>
              <a:rPr lang="en-US" sz="4400" b="1" dirty="0" smtClean="0">
                <a:solidFill>
                  <a:schemeClr val="bg1"/>
                </a:solidFill>
              </a:rPr>
              <a:t>	might </a:t>
            </a:r>
            <a:r>
              <a:rPr lang="en-US" sz="4400" b="1" dirty="0">
                <a:solidFill>
                  <a:schemeClr val="bg1"/>
                </a:solidFill>
              </a:rPr>
              <a:t>redeem us from every </a:t>
            </a:r>
            <a:r>
              <a:rPr lang="en-US" sz="4400" b="1" dirty="0" smtClean="0">
                <a:solidFill>
                  <a:schemeClr val="bg1"/>
                </a:solidFill>
              </a:rPr>
              <a:t>	lawless </a:t>
            </a:r>
            <a:r>
              <a:rPr lang="en-US" sz="4400" b="1" dirty="0">
                <a:solidFill>
                  <a:schemeClr val="bg1"/>
                </a:solidFill>
              </a:rPr>
              <a:t>deed and purify for </a:t>
            </a:r>
            <a:r>
              <a:rPr lang="en-US" sz="4400" b="1" dirty="0" smtClean="0">
                <a:solidFill>
                  <a:schemeClr val="bg1"/>
                </a:solidFill>
              </a:rPr>
              <a:t>	Himself </a:t>
            </a:r>
            <a:r>
              <a:rPr lang="en-US" sz="4400" b="1" dirty="0">
                <a:solidFill>
                  <a:schemeClr val="bg1"/>
                </a:solidFill>
              </a:rPr>
              <a:t>His own special people, </a:t>
            </a:r>
            <a:r>
              <a:rPr lang="en-US" sz="4400" b="1" dirty="0" smtClean="0">
                <a:solidFill>
                  <a:schemeClr val="bg1"/>
                </a:solidFill>
              </a:rPr>
              <a:t>	zealous </a:t>
            </a:r>
            <a:r>
              <a:rPr lang="en-US" sz="4400" b="1" dirty="0">
                <a:solidFill>
                  <a:schemeClr val="bg1"/>
                </a:solidFill>
              </a:rPr>
              <a:t>for good works.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auto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219200"/>
            <a:ext cx="152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248400" y="1905000"/>
            <a:ext cx="28956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kern="12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+mn-ea"/>
                <a:cs typeface="+mn-cs"/>
              </a:rPr>
              <a:t>BLOOD</a:t>
            </a:r>
            <a:r>
              <a:rPr lang="en-US" sz="2400" b="1" kern="120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shed in His Death (Jn. 19:34)</a:t>
            </a:r>
          </a:p>
          <a:p>
            <a:pPr algn="l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kern="120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+mn-ea"/>
                <a:cs typeface="+mn-cs"/>
              </a:rPr>
              <a:t>BAPTIZED</a:t>
            </a:r>
            <a:r>
              <a:rPr lang="en-US" sz="2400" b="1" kern="120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into His Death (Rom. 6:3)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248400" y="3810000"/>
            <a:ext cx="3276600" cy="1371600"/>
            <a:chOff x="3696" y="2256"/>
            <a:chExt cx="2064" cy="864"/>
          </a:xfrm>
        </p:grpSpPr>
        <p:sp>
          <p:nvSpPr>
            <p:cNvPr id="45067" name="Freeform 5"/>
            <p:cNvSpPr>
              <a:spLocks/>
            </p:cNvSpPr>
            <p:nvPr/>
          </p:nvSpPr>
          <p:spPr bwMode="auto">
            <a:xfrm>
              <a:off x="3840" y="2544"/>
              <a:ext cx="1248" cy="432"/>
            </a:xfrm>
            <a:custGeom>
              <a:avLst/>
              <a:gdLst>
                <a:gd name="T0" fmla="*/ 0 w 842"/>
                <a:gd name="T1" fmla="*/ 110 h 359"/>
                <a:gd name="T2" fmla="*/ 1959 w 842"/>
                <a:gd name="T3" fmla="*/ 173 h 359"/>
                <a:gd name="T4" fmla="*/ 3585 w 842"/>
                <a:gd name="T5" fmla="*/ 481 h 359"/>
                <a:gd name="T6" fmla="*/ 4571 w 842"/>
                <a:gd name="T7" fmla="*/ 605 h 359"/>
                <a:gd name="T8" fmla="*/ 7524 w 842"/>
                <a:gd name="T9" fmla="*/ 1034 h 359"/>
                <a:gd name="T10" fmla="*/ 10137 w 842"/>
                <a:gd name="T11" fmla="*/ 1095 h 359"/>
                <a:gd name="T12" fmla="*/ 10783 w 842"/>
                <a:gd name="T13" fmla="*/ 1280 h 359"/>
                <a:gd name="T14" fmla="*/ 11769 w 842"/>
                <a:gd name="T15" fmla="*/ 1344 h 359"/>
                <a:gd name="T16" fmla="*/ 13724 w 842"/>
                <a:gd name="T17" fmla="*/ 1528 h 359"/>
                <a:gd name="T18" fmla="*/ 14730 w 842"/>
                <a:gd name="T19" fmla="*/ 1404 h 359"/>
                <a:gd name="T20" fmla="*/ 15701 w 842"/>
                <a:gd name="T21" fmla="*/ 605 h 359"/>
                <a:gd name="T22" fmla="*/ 18957 w 842"/>
                <a:gd name="T23" fmla="*/ 357 h 359"/>
                <a:gd name="T24" fmla="*/ 19615 w 842"/>
                <a:gd name="T25" fmla="*/ 49 h 359"/>
                <a:gd name="T26" fmla="*/ 1983 w 842"/>
                <a:gd name="T27" fmla="*/ 0 h 3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42"/>
                <a:gd name="T43" fmla="*/ 0 h 359"/>
                <a:gd name="T44" fmla="*/ 842 w 842"/>
                <a:gd name="T45" fmla="*/ 359 h 3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42" h="359">
                  <a:moveTo>
                    <a:pt x="0" y="25"/>
                  </a:moveTo>
                  <a:cubicBezTo>
                    <a:pt x="28" y="30"/>
                    <a:pt x="57" y="30"/>
                    <a:pt x="84" y="39"/>
                  </a:cubicBezTo>
                  <a:cubicBezTo>
                    <a:pt x="140" y="58"/>
                    <a:pt x="117" y="72"/>
                    <a:pt x="154" y="109"/>
                  </a:cubicBezTo>
                  <a:cubicBezTo>
                    <a:pt x="166" y="121"/>
                    <a:pt x="183" y="126"/>
                    <a:pt x="196" y="137"/>
                  </a:cubicBezTo>
                  <a:cubicBezTo>
                    <a:pt x="233" y="168"/>
                    <a:pt x="271" y="229"/>
                    <a:pt x="323" y="235"/>
                  </a:cubicBezTo>
                  <a:cubicBezTo>
                    <a:pt x="360" y="240"/>
                    <a:pt x="398" y="244"/>
                    <a:pt x="435" y="249"/>
                  </a:cubicBezTo>
                  <a:cubicBezTo>
                    <a:pt x="444" y="263"/>
                    <a:pt x="450" y="281"/>
                    <a:pt x="463" y="292"/>
                  </a:cubicBezTo>
                  <a:cubicBezTo>
                    <a:pt x="474" y="301"/>
                    <a:pt x="492" y="299"/>
                    <a:pt x="505" y="306"/>
                  </a:cubicBezTo>
                  <a:cubicBezTo>
                    <a:pt x="612" y="359"/>
                    <a:pt x="484" y="314"/>
                    <a:pt x="590" y="348"/>
                  </a:cubicBezTo>
                  <a:cubicBezTo>
                    <a:pt x="604" y="339"/>
                    <a:pt x="626" y="336"/>
                    <a:pt x="632" y="320"/>
                  </a:cubicBezTo>
                  <a:cubicBezTo>
                    <a:pt x="665" y="229"/>
                    <a:pt x="619" y="203"/>
                    <a:pt x="674" y="137"/>
                  </a:cubicBezTo>
                  <a:cubicBezTo>
                    <a:pt x="706" y="99"/>
                    <a:pt x="770" y="96"/>
                    <a:pt x="814" y="81"/>
                  </a:cubicBezTo>
                  <a:cubicBezTo>
                    <a:pt x="831" y="29"/>
                    <a:pt x="821" y="52"/>
                    <a:pt x="842" y="11"/>
                  </a:cubicBezTo>
                  <a:lnTo>
                    <a:pt x="85" y="0"/>
                  </a:lnTo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US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5068" name="Text Box 6"/>
            <p:cNvSpPr txBox="1">
              <a:spLocks noChangeArrowheads="1"/>
            </p:cNvSpPr>
            <p:nvPr/>
          </p:nvSpPr>
          <p:spPr bwMode="auto">
            <a:xfrm>
              <a:off x="3696" y="2256"/>
              <a:ext cx="17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kern="120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DEATH</a:t>
              </a:r>
            </a:p>
          </p:txBody>
        </p:sp>
        <p:sp>
          <p:nvSpPr>
            <p:cNvPr id="45069" name="Text Box 7"/>
            <p:cNvSpPr txBox="1">
              <a:spLocks noChangeArrowheads="1"/>
            </p:cNvSpPr>
            <p:nvPr/>
          </p:nvSpPr>
          <p:spPr bwMode="auto">
            <a:xfrm>
              <a:off x="4032" y="2832"/>
              <a:ext cx="17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kern="120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BURIAL</a:t>
              </a:r>
            </a:p>
          </p:txBody>
        </p:sp>
        <p:sp>
          <p:nvSpPr>
            <p:cNvPr id="45070" name="Text Box 8"/>
            <p:cNvSpPr txBox="1">
              <a:spLocks noChangeArrowheads="1"/>
            </p:cNvSpPr>
            <p:nvPr/>
          </p:nvSpPr>
          <p:spPr bwMode="auto">
            <a:xfrm>
              <a:off x="4896" y="2304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kern="120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RES.</a:t>
              </a:r>
            </a:p>
          </p:txBody>
        </p:sp>
      </p:grpSp>
      <p:sp>
        <p:nvSpPr>
          <p:cNvPr id="45061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228725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3600" b="1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Relationship Between BAPTISM &amp; the</a:t>
            </a:r>
            <a:r>
              <a:rPr lang="en-US" sz="3600" b="1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      </a:t>
            </a:r>
            <a:r>
              <a:rPr lang="en-US" sz="3600" b="1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BLOOD</a:t>
            </a:r>
            <a:r>
              <a:rPr lang="en-US" sz="3600" b="1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sz="3600" b="1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of Christ</a:t>
            </a: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 rot="2962196">
            <a:off x="6934200" y="4343400"/>
            <a:ext cx="762000" cy="304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3566" name="AutoShape 14"/>
          <p:cNvSpPr>
            <a:spLocks noChangeArrowheads="1"/>
          </p:cNvSpPr>
          <p:nvPr/>
        </p:nvSpPr>
        <p:spPr bwMode="auto">
          <a:xfrm rot="-3182333">
            <a:off x="7543800" y="4267200"/>
            <a:ext cx="762000" cy="304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0" y="381000"/>
            <a:ext cx="6096000" cy="2681288"/>
            <a:chOff x="0" y="240"/>
            <a:chExt cx="3840" cy="1689"/>
          </a:xfrm>
        </p:grpSpPr>
        <p:sp>
          <p:nvSpPr>
            <p:cNvPr id="23562" name="Text Box 10"/>
            <p:cNvSpPr txBox="1">
              <a:spLocks noChangeArrowheads="1"/>
            </p:cNvSpPr>
            <p:nvPr/>
          </p:nvSpPr>
          <p:spPr bwMode="auto">
            <a:xfrm>
              <a:off x="0" y="912"/>
              <a:ext cx="3840" cy="1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2800" u="sng" kern="120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  <a:ea typeface="+mn-ea"/>
                  <a:cs typeface="+mn-cs"/>
                </a:rPr>
                <a:t>REMISSION</a:t>
              </a:r>
              <a:r>
                <a:rPr lang="en-US" sz="2800" kern="120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  <a:ea typeface="+mn-ea"/>
                  <a:cs typeface="+mn-cs"/>
                </a:rPr>
                <a:t> </a:t>
              </a:r>
              <a:r>
                <a:rPr lang="en-US" sz="2800" u="sng" kern="120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  <a:ea typeface="+mn-ea"/>
                  <a:cs typeface="+mn-cs"/>
                </a:rPr>
                <a:t>OF</a:t>
              </a:r>
              <a:r>
                <a:rPr lang="en-US" sz="2800" kern="120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  <a:ea typeface="+mn-ea"/>
                  <a:cs typeface="+mn-cs"/>
                </a:rPr>
                <a:t> </a:t>
              </a:r>
              <a:r>
                <a:rPr lang="en-US" sz="2800" u="sng" kern="120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  <a:ea typeface="+mn-ea"/>
                  <a:cs typeface="+mn-cs"/>
                </a:rPr>
                <a:t>SINS</a:t>
              </a:r>
            </a:p>
            <a:p>
              <a:pPr algn="l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2400" b="1" kern="1200">
                  <a:solidFill>
                    <a:srgbClr val="CC0000"/>
                  </a:solidFill>
                  <a:latin typeface="Arial Narrow" pitchFamily="34" charset="0"/>
                  <a:ea typeface="+mn-ea"/>
                  <a:cs typeface="+mn-cs"/>
                </a:rPr>
                <a:t>Jesus’ </a:t>
              </a:r>
              <a:r>
                <a:rPr lang="en-US" sz="2400" b="1" kern="1200">
                  <a:solidFill>
                    <a:srgbClr val="CC0000"/>
                  </a:solidFill>
                  <a:latin typeface="Arial" charset="0"/>
                  <a:ea typeface="+mn-ea"/>
                  <a:cs typeface="+mn-cs"/>
                </a:rPr>
                <a:t>BLOOD</a:t>
              </a:r>
              <a:r>
                <a:rPr lang="en-US" sz="2400" b="1" kern="120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 shed for … Mt. 26:28</a:t>
              </a:r>
            </a:p>
            <a:p>
              <a:pPr algn="l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2400" b="1" kern="1200">
                  <a:solidFill>
                    <a:srgbClr val="3333CC"/>
                  </a:solidFill>
                  <a:latin typeface="Arial" charset="0"/>
                  <a:ea typeface="+mn-ea"/>
                  <a:cs typeface="+mn-cs"/>
                </a:rPr>
                <a:t>BAPTIZED</a:t>
              </a:r>
              <a:r>
                <a:rPr lang="en-US" sz="2400" b="1" kern="120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 in the name of Jesus for…Acts 2:38</a:t>
              </a:r>
            </a:p>
          </p:txBody>
        </p:sp>
        <p:sp>
          <p:nvSpPr>
            <p:cNvPr id="45066" name="AutoShape 15"/>
            <p:cNvSpPr>
              <a:spLocks noChangeArrowheads="1"/>
            </p:cNvSpPr>
            <p:nvPr/>
          </p:nvSpPr>
          <p:spPr bwMode="auto">
            <a:xfrm rot="3322059">
              <a:off x="-24" y="408"/>
              <a:ext cx="864" cy="528"/>
            </a:xfrm>
            <a:prstGeom prst="notchedRightArrow">
              <a:avLst>
                <a:gd name="adj1" fmla="val 50000"/>
                <a:gd name="adj2" fmla="val 40909"/>
              </a:avLst>
            </a:prstGeom>
            <a:solidFill>
              <a:srgbClr val="CC0000"/>
            </a:solidFill>
            <a:ln w="57150">
              <a:noFill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 rtl="0" fontAlgn="base">
                <a:spcBef>
                  <a:spcPct val="0"/>
                </a:spcBef>
                <a:spcAft>
                  <a:spcPct val="0"/>
                </a:spcAft>
              </a:pPr>
              <a:endParaRPr lang="en-US" sz="2400" kern="1200">
                <a:solidFill>
                  <a:srgbClr val="3333CC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5" grpId="0" animBg="1"/>
      <p:bldP spid="2356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auto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219200"/>
            <a:ext cx="152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248400" y="1905000"/>
            <a:ext cx="28956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kern="12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+mn-ea"/>
                <a:cs typeface="+mn-cs"/>
              </a:rPr>
              <a:t>BLOOD</a:t>
            </a:r>
            <a:r>
              <a:rPr lang="en-US" sz="2400" b="1" kern="120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shed in His Death (Jn. 19:34)</a:t>
            </a:r>
          </a:p>
          <a:p>
            <a:pPr algn="l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kern="120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+mn-ea"/>
                <a:cs typeface="+mn-cs"/>
              </a:rPr>
              <a:t>BAPTIZED</a:t>
            </a:r>
            <a:r>
              <a:rPr lang="en-US" sz="2400" b="1" kern="120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into His Death (Rom. 6:3)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248400" y="3810000"/>
            <a:ext cx="3276600" cy="1371600"/>
            <a:chOff x="3696" y="2256"/>
            <a:chExt cx="2064" cy="864"/>
          </a:xfrm>
        </p:grpSpPr>
        <p:sp>
          <p:nvSpPr>
            <p:cNvPr id="46092" name="Freeform 5"/>
            <p:cNvSpPr>
              <a:spLocks/>
            </p:cNvSpPr>
            <p:nvPr/>
          </p:nvSpPr>
          <p:spPr bwMode="auto">
            <a:xfrm>
              <a:off x="3840" y="2544"/>
              <a:ext cx="1248" cy="432"/>
            </a:xfrm>
            <a:custGeom>
              <a:avLst/>
              <a:gdLst>
                <a:gd name="T0" fmla="*/ 0 w 842"/>
                <a:gd name="T1" fmla="*/ 110 h 359"/>
                <a:gd name="T2" fmla="*/ 1959 w 842"/>
                <a:gd name="T3" fmla="*/ 173 h 359"/>
                <a:gd name="T4" fmla="*/ 3585 w 842"/>
                <a:gd name="T5" fmla="*/ 481 h 359"/>
                <a:gd name="T6" fmla="*/ 4571 w 842"/>
                <a:gd name="T7" fmla="*/ 605 h 359"/>
                <a:gd name="T8" fmla="*/ 7524 w 842"/>
                <a:gd name="T9" fmla="*/ 1034 h 359"/>
                <a:gd name="T10" fmla="*/ 10137 w 842"/>
                <a:gd name="T11" fmla="*/ 1095 h 359"/>
                <a:gd name="T12" fmla="*/ 10783 w 842"/>
                <a:gd name="T13" fmla="*/ 1280 h 359"/>
                <a:gd name="T14" fmla="*/ 11769 w 842"/>
                <a:gd name="T15" fmla="*/ 1344 h 359"/>
                <a:gd name="T16" fmla="*/ 13724 w 842"/>
                <a:gd name="T17" fmla="*/ 1528 h 359"/>
                <a:gd name="T18" fmla="*/ 14730 w 842"/>
                <a:gd name="T19" fmla="*/ 1404 h 359"/>
                <a:gd name="T20" fmla="*/ 15701 w 842"/>
                <a:gd name="T21" fmla="*/ 605 h 359"/>
                <a:gd name="T22" fmla="*/ 18957 w 842"/>
                <a:gd name="T23" fmla="*/ 357 h 359"/>
                <a:gd name="T24" fmla="*/ 19615 w 842"/>
                <a:gd name="T25" fmla="*/ 49 h 359"/>
                <a:gd name="T26" fmla="*/ 1983 w 842"/>
                <a:gd name="T27" fmla="*/ 0 h 3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42"/>
                <a:gd name="T43" fmla="*/ 0 h 359"/>
                <a:gd name="T44" fmla="*/ 842 w 842"/>
                <a:gd name="T45" fmla="*/ 359 h 3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42" h="359">
                  <a:moveTo>
                    <a:pt x="0" y="25"/>
                  </a:moveTo>
                  <a:cubicBezTo>
                    <a:pt x="28" y="30"/>
                    <a:pt x="57" y="30"/>
                    <a:pt x="84" y="39"/>
                  </a:cubicBezTo>
                  <a:cubicBezTo>
                    <a:pt x="140" y="58"/>
                    <a:pt x="117" y="72"/>
                    <a:pt x="154" y="109"/>
                  </a:cubicBezTo>
                  <a:cubicBezTo>
                    <a:pt x="166" y="121"/>
                    <a:pt x="183" y="126"/>
                    <a:pt x="196" y="137"/>
                  </a:cubicBezTo>
                  <a:cubicBezTo>
                    <a:pt x="233" y="168"/>
                    <a:pt x="271" y="229"/>
                    <a:pt x="323" y="235"/>
                  </a:cubicBezTo>
                  <a:cubicBezTo>
                    <a:pt x="360" y="240"/>
                    <a:pt x="398" y="244"/>
                    <a:pt x="435" y="249"/>
                  </a:cubicBezTo>
                  <a:cubicBezTo>
                    <a:pt x="444" y="263"/>
                    <a:pt x="450" y="281"/>
                    <a:pt x="463" y="292"/>
                  </a:cubicBezTo>
                  <a:cubicBezTo>
                    <a:pt x="474" y="301"/>
                    <a:pt x="492" y="299"/>
                    <a:pt x="505" y="306"/>
                  </a:cubicBezTo>
                  <a:cubicBezTo>
                    <a:pt x="612" y="359"/>
                    <a:pt x="484" y="314"/>
                    <a:pt x="590" y="348"/>
                  </a:cubicBezTo>
                  <a:cubicBezTo>
                    <a:pt x="604" y="339"/>
                    <a:pt x="626" y="336"/>
                    <a:pt x="632" y="320"/>
                  </a:cubicBezTo>
                  <a:cubicBezTo>
                    <a:pt x="665" y="229"/>
                    <a:pt x="619" y="203"/>
                    <a:pt x="674" y="137"/>
                  </a:cubicBezTo>
                  <a:cubicBezTo>
                    <a:pt x="706" y="99"/>
                    <a:pt x="770" y="96"/>
                    <a:pt x="814" y="81"/>
                  </a:cubicBezTo>
                  <a:cubicBezTo>
                    <a:pt x="831" y="29"/>
                    <a:pt x="821" y="52"/>
                    <a:pt x="842" y="11"/>
                  </a:cubicBezTo>
                  <a:lnTo>
                    <a:pt x="85" y="0"/>
                  </a:lnTo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US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6093" name="Text Box 6"/>
            <p:cNvSpPr txBox="1">
              <a:spLocks noChangeArrowheads="1"/>
            </p:cNvSpPr>
            <p:nvPr/>
          </p:nvSpPr>
          <p:spPr bwMode="auto">
            <a:xfrm>
              <a:off x="3696" y="2256"/>
              <a:ext cx="17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kern="120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DEATH</a:t>
              </a:r>
            </a:p>
          </p:txBody>
        </p:sp>
        <p:sp>
          <p:nvSpPr>
            <p:cNvPr id="46094" name="Text Box 7"/>
            <p:cNvSpPr txBox="1">
              <a:spLocks noChangeArrowheads="1"/>
            </p:cNvSpPr>
            <p:nvPr/>
          </p:nvSpPr>
          <p:spPr bwMode="auto">
            <a:xfrm>
              <a:off x="4032" y="2832"/>
              <a:ext cx="17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kern="120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BURIAL</a:t>
              </a:r>
            </a:p>
          </p:txBody>
        </p:sp>
        <p:sp>
          <p:nvSpPr>
            <p:cNvPr id="46095" name="Text Box 8"/>
            <p:cNvSpPr txBox="1">
              <a:spLocks noChangeArrowheads="1"/>
            </p:cNvSpPr>
            <p:nvPr/>
          </p:nvSpPr>
          <p:spPr bwMode="auto">
            <a:xfrm>
              <a:off x="4896" y="2304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kern="120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RES.</a:t>
              </a:r>
            </a:p>
          </p:txBody>
        </p:sp>
      </p:grpSp>
      <p:sp>
        <p:nvSpPr>
          <p:cNvPr id="46085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228725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3600" b="1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Relationship Between BAPTISM &amp; the</a:t>
            </a:r>
            <a:r>
              <a:rPr lang="en-US" sz="3600" b="1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      </a:t>
            </a:r>
            <a:r>
              <a:rPr lang="en-US" sz="3600" b="1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BLOOD</a:t>
            </a:r>
            <a:r>
              <a:rPr lang="en-US" sz="3600" b="1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sz="3600" b="1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of Christ</a:t>
            </a:r>
          </a:p>
        </p:txBody>
      </p:sp>
      <p:sp>
        <p:nvSpPr>
          <p:cNvPr id="46086" name="Text Box 10"/>
          <p:cNvSpPr txBox="1">
            <a:spLocks noChangeArrowheads="1"/>
          </p:cNvSpPr>
          <p:nvPr/>
        </p:nvSpPr>
        <p:spPr bwMode="auto">
          <a:xfrm>
            <a:off x="0" y="1447800"/>
            <a:ext cx="6096000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kern="1200">
                <a:solidFill>
                  <a:srgbClr val="CC0000"/>
                </a:solidFill>
                <a:latin typeface="Arial Black" pitchFamily="34" charset="0"/>
                <a:ea typeface="+mn-ea"/>
                <a:cs typeface="+mn-cs"/>
              </a:rPr>
              <a:t>REMISSION OF SINS</a:t>
            </a:r>
          </a:p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kern="1200">
                <a:solidFill>
                  <a:srgbClr val="CC0000"/>
                </a:solidFill>
                <a:latin typeface="Arial Narrow" pitchFamily="34" charset="0"/>
                <a:ea typeface="+mn-ea"/>
                <a:cs typeface="+mn-cs"/>
              </a:rPr>
              <a:t>Jesus’ </a:t>
            </a:r>
            <a:r>
              <a:rPr lang="en-US" sz="2400" b="1" kern="1200">
                <a:solidFill>
                  <a:srgbClr val="CC0000"/>
                </a:solidFill>
                <a:latin typeface="Arial" charset="0"/>
                <a:ea typeface="+mn-ea"/>
                <a:cs typeface="+mn-cs"/>
              </a:rPr>
              <a:t>BLOOD</a:t>
            </a:r>
            <a:r>
              <a:rPr lang="en-US" sz="2400" b="1" kern="120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shed for … Mt. 26:28</a:t>
            </a:r>
          </a:p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kern="1200">
                <a:solidFill>
                  <a:srgbClr val="3333CC"/>
                </a:solidFill>
                <a:latin typeface="Arial" charset="0"/>
                <a:ea typeface="+mn-ea"/>
                <a:cs typeface="+mn-cs"/>
              </a:rPr>
              <a:t>BAPTIZED</a:t>
            </a:r>
            <a:r>
              <a:rPr lang="en-US" sz="2400" b="1" kern="120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in the name of Jesus for…Acts 2:38</a:t>
            </a:r>
          </a:p>
        </p:txBody>
      </p:sp>
      <p:sp>
        <p:nvSpPr>
          <p:cNvPr id="46087" name="AutoShape 13"/>
          <p:cNvSpPr>
            <a:spLocks noChangeArrowheads="1"/>
          </p:cNvSpPr>
          <p:nvPr/>
        </p:nvSpPr>
        <p:spPr bwMode="auto">
          <a:xfrm rot="2962196">
            <a:off x="6934200" y="4343400"/>
            <a:ext cx="762000" cy="304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6088" name="AutoShape 14"/>
          <p:cNvSpPr>
            <a:spLocks noChangeArrowheads="1"/>
          </p:cNvSpPr>
          <p:nvPr/>
        </p:nvSpPr>
        <p:spPr bwMode="auto">
          <a:xfrm rot="-3182333">
            <a:off x="7543800" y="4267200"/>
            <a:ext cx="762000" cy="304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kern="12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2286000"/>
            <a:ext cx="6096000" cy="2681288"/>
            <a:chOff x="0" y="1440"/>
            <a:chExt cx="3840" cy="1689"/>
          </a:xfrm>
        </p:grpSpPr>
        <p:sp>
          <p:nvSpPr>
            <p:cNvPr id="46090" name="Text Box 11"/>
            <p:cNvSpPr txBox="1">
              <a:spLocks noChangeArrowheads="1"/>
            </p:cNvSpPr>
            <p:nvPr/>
          </p:nvSpPr>
          <p:spPr bwMode="auto">
            <a:xfrm>
              <a:off x="0" y="2112"/>
              <a:ext cx="3840" cy="1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800" u="sng" kern="1200" dirty="0">
                  <a:solidFill>
                    <a:srgbClr val="CC0000"/>
                  </a:solidFill>
                  <a:latin typeface="Arial Black" pitchFamily="34" charset="0"/>
                  <a:ea typeface="+mn-ea"/>
                  <a:cs typeface="+mn-cs"/>
                </a:rPr>
                <a:t>CLEANSES</a:t>
              </a:r>
            </a:p>
            <a:p>
              <a:pPr algn="l" rtl="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kern="1200" dirty="0">
                  <a:solidFill>
                    <a:srgbClr val="CC0000"/>
                  </a:solidFill>
                  <a:latin typeface="Arial" charset="0"/>
                  <a:ea typeface="+mn-ea"/>
                  <a:cs typeface="+mn-cs"/>
                </a:rPr>
                <a:t>BLOOD </a:t>
              </a:r>
              <a:r>
                <a:rPr lang="en-US" sz="2400" b="1" kern="1200" dirty="0">
                  <a:solidFill>
                    <a:srgbClr val="CC0000"/>
                  </a:solidFill>
                  <a:latin typeface="Arial Narrow" pitchFamily="34" charset="0"/>
                  <a:ea typeface="+mn-ea"/>
                  <a:cs typeface="+mn-cs"/>
                </a:rPr>
                <a:t>of Jesus</a:t>
              </a:r>
              <a:r>
                <a:rPr lang="en-US" sz="2400" b="1" kern="1200" dirty="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 cleanses us from sin. 1 Jn. 1:7</a:t>
              </a:r>
            </a:p>
            <a:p>
              <a:pPr algn="l" rtl="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kern="1200" dirty="0">
                  <a:solidFill>
                    <a:srgbClr val="3333CC"/>
                  </a:solidFill>
                  <a:latin typeface="Arial" charset="0"/>
                  <a:ea typeface="+mn-ea"/>
                  <a:cs typeface="+mn-cs"/>
                </a:rPr>
                <a:t>BAPTIZED</a:t>
              </a:r>
              <a:r>
                <a:rPr lang="en-US" sz="2400" b="1" kern="1200" dirty="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 &amp; wash away your sins. Acts 22:16</a:t>
              </a:r>
            </a:p>
          </p:txBody>
        </p:sp>
        <p:sp>
          <p:nvSpPr>
            <p:cNvPr id="46091" name="AutoShape 15"/>
            <p:cNvSpPr>
              <a:spLocks noChangeArrowheads="1"/>
            </p:cNvSpPr>
            <p:nvPr/>
          </p:nvSpPr>
          <p:spPr bwMode="auto">
            <a:xfrm rot="3322059">
              <a:off x="504" y="1608"/>
              <a:ext cx="864" cy="528"/>
            </a:xfrm>
            <a:prstGeom prst="notchedRightArrow">
              <a:avLst>
                <a:gd name="adj1" fmla="val 50000"/>
                <a:gd name="adj2" fmla="val 40909"/>
              </a:avLst>
            </a:prstGeom>
            <a:solidFill>
              <a:srgbClr val="CC0000"/>
            </a:solidFill>
            <a:ln w="57150">
              <a:noFill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 rtl="0" fontAlgn="base">
                <a:spcBef>
                  <a:spcPct val="0"/>
                </a:spcBef>
                <a:spcAft>
                  <a:spcPct val="0"/>
                </a:spcAft>
              </a:pPr>
              <a:endParaRPr lang="en-US" sz="2400" kern="1200">
                <a:solidFill>
                  <a:srgbClr val="3333CC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auto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219200"/>
            <a:ext cx="152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248400" y="1905000"/>
            <a:ext cx="28956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kern="12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+mn-ea"/>
                <a:cs typeface="+mn-cs"/>
              </a:rPr>
              <a:t>BLOOD</a:t>
            </a:r>
            <a:r>
              <a:rPr lang="en-US" sz="2400" b="1" kern="120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shed in His Death (Jn. 19:34)</a:t>
            </a:r>
          </a:p>
          <a:p>
            <a:pPr algn="l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kern="120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+mn-ea"/>
                <a:cs typeface="+mn-cs"/>
              </a:rPr>
              <a:t>BAPTIZED</a:t>
            </a:r>
            <a:r>
              <a:rPr lang="en-US" sz="2400" b="1" kern="120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into His Death (Rom. 6:3)</a:t>
            </a:r>
          </a:p>
        </p:txBody>
      </p:sp>
      <p:sp>
        <p:nvSpPr>
          <p:cNvPr id="47108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228725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3600" b="1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Relationship Between BAPTISM &amp; the</a:t>
            </a:r>
            <a:r>
              <a:rPr lang="en-US" sz="3600" b="1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      </a:t>
            </a:r>
            <a:r>
              <a:rPr lang="en-US" sz="3600" b="1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BLOOD</a:t>
            </a:r>
            <a:r>
              <a:rPr lang="en-US" sz="3600" b="1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sz="3600" b="1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of Christ</a:t>
            </a:r>
          </a:p>
        </p:txBody>
      </p:sp>
      <p:sp>
        <p:nvSpPr>
          <p:cNvPr id="47109" name="Text Box 10"/>
          <p:cNvSpPr txBox="1">
            <a:spLocks noChangeArrowheads="1"/>
          </p:cNvSpPr>
          <p:nvPr/>
        </p:nvSpPr>
        <p:spPr bwMode="auto">
          <a:xfrm>
            <a:off x="0" y="1447800"/>
            <a:ext cx="6096000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kern="1200">
                <a:solidFill>
                  <a:srgbClr val="CC0000"/>
                </a:solidFill>
                <a:latin typeface="Arial Black" pitchFamily="34" charset="0"/>
                <a:ea typeface="+mn-ea"/>
                <a:cs typeface="+mn-cs"/>
              </a:rPr>
              <a:t>REMISSION OF SINS</a:t>
            </a:r>
          </a:p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kern="1200">
                <a:solidFill>
                  <a:srgbClr val="CC0000"/>
                </a:solidFill>
                <a:latin typeface="Arial Narrow" pitchFamily="34" charset="0"/>
                <a:ea typeface="+mn-ea"/>
                <a:cs typeface="+mn-cs"/>
              </a:rPr>
              <a:t>Jesus’ </a:t>
            </a:r>
            <a:r>
              <a:rPr lang="en-US" sz="2400" b="1" kern="1200">
                <a:solidFill>
                  <a:srgbClr val="CC0000"/>
                </a:solidFill>
                <a:latin typeface="Arial" charset="0"/>
                <a:ea typeface="+mn-ea"/>
                <a:cs typeface="+mn-cs"/>
              </a:rPr>
              <a:t>BLOOD</a:t>
            </a:r>
            <a:r>
              <a:rPr lang="en-US" sz="2400" b="1" kern="120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shed for … Mt. 26:28</a:t>
            </a:r>
          </a:p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kern="1200">
                <a:solidFill>
                  <a:srgbClr val="3333CC"/>
                </a:solidFill>
                <a:latin typeface="Arial" charset="0"/>
                <a:ea typeface="+mn-ea"/>
                <a:cs typeface="+mn-cs"/>
              </a:rPr>
              <a:t>BAPTIZED</a:t>
            </a:r>
            <a:r>
              <a:rPr lang="en-US" sz="2400" b="1" kern="120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in the name of Jesus for…Acts 2:38</a:t>
            </a:r>
          </a:p>
        </p:txBody>
      </p:sp>
      <p:sp>
        <p:nvSpPr>
          <p:cNvPr id="47110" name="Text Box 11"/>
          <p:cNvSpPr txBox="1">
            <a:spLocks noChangeArrowheads="1"/>
          </p:cNvSpPr>
          <p:nvPr/>
        </p:nvSpPr>
        <p:spPr bwMode="auto">
          <a:xfrm>
            <a:off x="0" y="3352800"/>
            <a:ext cx="6096000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kern="1200" dirty="0">
                <a:solidFill>
                  <a:srgbClr val="CC0000"/>
                </a:solidFill>
                <a:latin typeface="Arial Black" pitchFamily="34" charset="0"/>
                <a:ea typeface="+mn-ea"/>
                <a:cs typeface="+mn-cs"/>
              </a:rPr>
              <a:t>CLEANSES</a:t>
            </a:r>
          </a:p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kern="1200" dirty="0">
                <a:solidFill>
                  <a:srgbClr val="CC0000"/>
                </a:solidFill>
                <a:latin typeface="Arial" charset="0"/>
                <a:ea typeface="+mn-ea"/>
                <a:cs typeface="+mn-cs"/>
              </a:rPr>
              <a:t>BLOOD </a:t>
            </a:r>
            <a:r>
              <a:rPr lang="en-US" sz="2400" b="1" kern="1200" dirty="0">
                <a:solidFill>
                  <a:srgbClr val="CC0000"/>
                </a:solidFill>
                <a:latin typeface="Arial Narrow" pitchFamily="34" charset="0"/>
                <a:ea typeface="+mn-ea"/>
                <a:cs typeface="+mn-cs"/>
              </a:rPr>
              <a:t>of Jesus</a:t>
            </a:r>
            <a:r>
              <a:rPr lang="en-US" sz="24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cleanses us from sin. 1 Jn. 1:7</a:t>
            </a:r>
          </a:p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kern="1200" dirty="0">
                <a:solidFill>
                  <a:srgbClr val="3333CC"/>
                </a:solidFill>
                <a:latin typeface="Arial" charset="0"/>
                <a:ea typeface="+mn-ea"/>
                <a:cs typeface="+mn-cs"/>
              </a:rPr>
              <a:t>BAPTIZED</a:t>
            </a:r>
            <a:r>
              <a:rPr lang="en-US" sz="2400" b="1" kern="1200" dirty="0">
                <a:solidFill>
                  <a:srgbClr val="000000"/>
                </a:solidFill>
                <a:latin typeface="Arial Narrow" pitchFamily="34" charset="0"/>
                <a:ea typeface="+mn-ea"/>
                <a:cs typeface="+mn-cs"/>
              </a:rPr>
              <a:t> &amp; wash away your sins. Acts 22:16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6248400" y="3810000"/>
            <a:ext cx="3276600" cy="1371600"/>
            <a:chOff x="3936" y="2400"/>
            <a:chExt cx="2064" cy="864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3936" y="2400"/>
              <a:ext cx="2064" cy="864"/>
              <a:chOff x="3696" y="2256"/>
              <a:chExt cx="2064" cy="864"/>
            </a:xfrm>
          </p:grpSpPr>
          <p:sp>
            <p:nvSpPr>
              <p:cNvPr id="47117" name="Freeform 5"/>
              <p:cNvSpPr>
                <a:spLocks/>
              </p:cNvSpPr>
              <p:nvPr/>
            </p:nvSpPr>
            <p:spPr bwMode="auto">
              <a:xfrm>
                <a:off x="3840" y="2544"/>
                <a:ext cx="1248" cy="432"/>
              </a:xfrm>
              <a:custGeom>
                <a:avLst/>
                <a:gdLst>
                  <a:gd name="T0" fmla="*/ 0 w 842"/>
                  <a:gd name="T1" fmla="*/ 110 h 359"/>
                  <a:gd name="T2" fmla="*/ 1959 w 842"/>
                  <a:gd name="T3" fmla="*/ 173 h 359"/>
                  <a:gd name="T4" fmla="*/ 3585 w 842"/>
                  <a:gd name="T5" fmla="*/ 481 h 359"/>
                  <a:gd name="T6" fmla="*/ 4571 w 842"/>
                  <a:gd name="T7" fmla="*/ 605 h 359"/>
                  <a:gd name="T8" fmla="*/ 7524 w 842"/>
                  <a:gd name="T9" fmla="*/ 1034 h 359"/>
                  <a:gd name="T10" fmla="*/ 10137 w 842"/>
                  <a:gd name="T11" fmla="*/ 1095 h 359"/>
                  <a:gd name="T12" fmla="*/ 10783 w 842"/>
                  <a:gd name="T13" fmla="*/ 1280 h 359"/>
                  <a:gd name="T14" fmla="*/ 11769 w 842"/>
                  <a:gd name="T15" fmla="*/ 1344 h 359"/>
                  <a:gd name="T16" fmla="*/ 13724 w 842"/>
                  <a:gd name="T17" fmla="*/ 1528 h 359"/>
                  <a:gd name="T18" fmla="*/ 14730 w 842"/>
                  <a:gd name="T19" fmla="*/ 1404 h 359"/>
                  <a:gd name="T20" fmla="*/ 15701 w 842"/>
                  <a:gd name="T21" fmla="*/ 605 h 359"/>
                  <a:gd name="T22" fmla="*/ 18957 w 842"/>
                  <a:gd name="T23" fmla="*/ 357 h 359"/>
                  <a:gd name="T24" fmla="*/ 19615 w 842"/>
                  <a:gd name="T25" fmla="*/ 49 h 359"/>
                  <a:gd name="T26" fmla="*/ 1983 w 842"/>
                  <a:gd name="T27" fmla="*/ 0 h 35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2"/>
                  <a:gd name="T43" fmla="*/ 0 h 359"/>
                  <a:gd name="T44" fmla="*/ 842 w 842"/>
                  <a:gd name="T45" fmla="*/ 359 h 35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2" h="359">
                    <a:moveTo>
                      <a:pt x="0" y="25"/>
                    </a:moveTo>
                    <a:cubicBezTo>
                      <a:pt x="28" y="30"/>
                      <a:pt x="57" y="30"/>
                      <a:pt x="84" y="39"/>
                    </a:cubicBezTo>
                    <a:cubicBezTo>
                      <a:pt x="140" y="58"/>
                      <a:pt x="117" y="72"/>
                      <a:pt x="154" y="109"/>
                    </a:cubicBezTo>
                    <a:cubicBezTo>
                      <a:pt x="166" y="121"/>
                      <a:pt x="183" y="126"/>
                      <a:pt x="196" y="137"/>
                    </a:cubicBezTo>
                    <a:cubicBezTo>
                      <a:pt x="233" y="168"/>
                      <a:pt x="271" y="229"/>
                      <a:pt x="323" y="235"/>
                    </a:cubicBezTo>
                    <a:cubicBezTo>
                      <a:pt x="360" y="240"/>
                      <a:pt x="398" y="244"/>
                      <a:pt x="435" y="249"/>
                    </a:cubicBezTo>
                    <a:cubicBezTo>
                      <a:pt x="444" y="263"/>
                      <a:pt x="450" y="281"/>
                      <a:pt x="463" y="292"/>
                    </a:cubicBezTo>
                    <a:cubicBezTo>
                      <a:pt x="474" y="301"/>
                      <a:pt x="492" y="299"/>
                      <a:pt x="505" y="306"/>
                    </a:cubicBezTo>
                    <a:cubicBezTo>
                      <a:pt x="612" y="359"/>
                      <a:pt x="484" y="314"/>
                      <a:pt x="590" y="348"/>
                    </a:cubicBezTo>
                    <a:cubicBezTo>
                      <a:pt x="604" y="339"/>
                      <a:pt x="626" y="336"/>
                      <a:pt x="632" y="320"/>
                    </a:cubicBezTo>
                    <a:cubicBezTo>
                      <a:pt x="665" y="229"/>
                      <a:pt x="619" y="203"/>
                      <a:pt x="674" y="137"/>
                    </a:cubicBezTo>
                    <a:cubicBezTo>
                      <a:pt x="706" y="99"/>
                      <a:pt x="770" y="96"/>
                      <a:pt x="814" y="81"/>
                    </a:cubicBezTo>
                    <a:cubicBezTo>
                      <a:pt x="831" y="29"/>
                      <a:pt x="821" y="52"/>
                      <a:pt x="842" y="11"/>
                    </a:cubicBezTo>
                    <a:lnTo>
                      <a:pt x="85" y="0"/>
                    </a:lnTo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118" name="Text Box 6"/>
              <p:cNvSpPr txBox="1">
                <a:spLocks noChangeArrowheads="1"/>
              </p:cNvSpPr>
              <p:nvPr/>
            </p:nvSpPr>
            <p:spPr bwMode="auto">
              <a:xfrm>
                <a:off x="3696" y="2256"/>
                <a:ext cx="177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rtl="0"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2400" b="1" kern="1200">
                    <a:solidFill>
                      <a:srgbClr val="000000"/>
                    </a:solidFill>
                    <a:latin typeface="Arial Narrow" pitchFamily="34" charset="0"/>
                    <a:ea typeface="+mn-ea"/>
                    <a:cs typeface="+mn-cs"/>
                  </a:rPr>
                  <a:t>DEATH</a:t>
                </a:r>
              </a:p>
            </p:txBody>
          </p:sp>
          <p:sp>
            <p:nvSpPr>
              <p:cNvPr id="47119" name="Text Box 7"/>
              <p:cNvSpPr txBox="1">
                <a:spLocks noChangeArrowheads="1"/>
              </p:cNvSpPr>
              <p:nvPr/>
            </p:nvSpPr>
            <p:spPr bwMode="auto">
              <a:xfrm>
                <a:off x="4032" y="2832"/>
                <a:ext cx="17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rtl="0"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2400" b="1" kern="1200">
                    <a:solidFill>
                      <a:srgbClr val="000000"/>
                    </a:solidFill>
                    <a:latin typeface="Arial Narrow" pitchFamily="34" charset="0"/>
                    <a:ea typeface="+mn-ea"/>
                    <a:cs typeface="+mn-cs"/>
                  </a:rPr>
                  <a:t>BURIAL</a:t>
                </a:r>
              </a:p>
            </p:txBody>
          </p:sp>
          <p:sp>
            <p:nvSpPr>
              <p:cNvPr id="47120" name="Text Box 8"/>
              <p:cNvSpPr txBox="1">
                <a:spLocks noChangeArrowheads="1"/>
              </p:cNvSpPr>
              <p:nvPr/>
            </p:nvSpPr>
            <p:spPr bwMode="auto">
              <a:xfrm>
                <a:off x="4896" y="2304"/>
                <a:ext cx="86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rtl="0"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2400" b="1" kern="1200">
                    <a:solidFill>
                      <a:srgbClr val="000000"/>
                    </a:solidFill>
                    <a:latin typeface="Arial Narrow" pitchFamily="34" charset="0"/>
                    <a:ea typeface="+mn-ea"/>
                    <a:cs typeface="+mn-cs"/>
                  </a:rPr>
                  <a:t>RES.</a:t>
                </a:r>
              </a:p>
            </p:txBody>
          </p:sp>
        </p:grpSp>
        <p:sp>
          <p:nvSpPr>
            <p:cNvPr id="47115" name="AutoShape 13"/>
            <p:cNvSpPr>
              <a:spLocks noChangeArrowheads="1"/>
            </p:cNvSpPr>
            <p:nvPr/>
          </p:nvSpPr>
          <p:spPr bwMode="auto">
            <a:xfrm rot="2962196">
              <a:off x="4368" y="2736"/>
              <a:ext cx="480" cy="192"/>
            </a:xfrm>
            <a:prstGeom prst="rightArrow">
              <a:avLst>
                <a:gd name="adj1" fmla="val 50000"/>
                <a:gd name="adj2" fmla="val 625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US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7116" name="AutoShape 14"/>
            <p:cNvSpPr>
              <a:spLocks noChangeArrowheads="1"/>
            </p:cNvSpPr>
            <p:nvPr/>
          </p:nvSpPr>
          <p:spPr bwMode="auto">
            <a:xfrm rot="-3182333">
              <a:off x="4752" y="2688"/>
              <a:ext cx="480" cy="192"/>
            </a:xfrm>
            <a:prstGeom prst="rightArrow">
              <a:avLst>
                <a:gd name="adj1" fmla="val 50000"/>
                <a:gd name="adj2" fmla="val 625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US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0" y="4191000"/>
            <a:ext cx="9372600" cy="2605088"/>
            <a:chOff x="0" y="4191000"/>
            <a:chExt cx="9372600" cy="2605088"/>
          </a:xfrm>
        </p:grpSpPr>
        <p:sp>
          <p:nvSpPr>
            <p:cNvPr id="26636" name="Text Box 12"/>
            <p:cNvSpPr txBox="1">
              <a:spLocks noChangeArrowheads="1"/>
            </p:cNvSpPr>
            <p:nvPr/>
          </p:nvSpPr>
          <p:spPr bwMode="auto">
            <a:xfrm>
              <a:off x="0" y="5181600"/>
              <a:ext cx="9372600" cy="1614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2800" u="sng" kern="1200" dirty="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itchFamily="34" charset="0"/>
                  <a:ea typeface="+mn-ea"/>
                  <a:cs typeface="+mn-cs"/>
                </a:rPr>
                <a:t>SALVATION</a:t>
              </a:r>
            </a:p>
            <a:p>
              <a:pPr algn="l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2400" b="1" kern="1200" dirty="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We have REDEMPTION thru </a:t>
              </a:r>
              <a:r>
                <a:rPr lang="en-US" sz="2400" b="1" kern="1200" dirty="0">
                  <a:solidFill>
                    <a:srgbClr val="CC0000"/>
                  </a:solidFill>
                  <a:latin typeface="Arial" charset="0"/>
                  <a:ea typeface="+mn-ea"/>
                  <a:cs typeface="+mn-cs"/>
                </a:rPr>
                <a:t>His </a:t>
              </a:r>
              <a:r>
                <a:rPr lang="en-US" sz="2400" b="1" kern="1200" dirty="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+mn-ea"/>
                  <a:cs typeface="+mn-cs"/>
                </a:rPr>
                <a:t>BLOOD</a:t>
              </a:r>
              <a:r>
                <a:rPr lang="en-US" sz="2400" b="1" kern="1200" dirty="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, the forgiveness of sins. Col.1:14</a:t>
              </a:r>
            </a:p>
            <a:p>
              <a:pPr algn="l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2400" b="1" kern="1200" dirty="0">
                  <a:solidFill>
                    <a:srgbClr val="33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+mn-ea"/>
                  <a:cs typeface="+mn-cs"/>
                </a:rPr>
                <a:t>BAPTISM</a:t>
              </a:r>
              <a:r>
                <a:rPr lang="en-US" sz="2400" b="1" kern="1200" dirty="0">
                  <a:solidFill>
                    <a:srgbClr val="000000"/>
                  </a:solidFill>
                  <a:latin typeface="Arial Narrow" pitchFamily="34" charset="0"/>
                  <a:ea typeface="+mn-ea"/>
                  <a:cs typeface="+mn-cs"/>
                </a:rPr>
                <a:t> now saves us. 1 Peter 3:21</a:t>
              </a:r>
            </a:p>
          </p:txBody>
        </p:sp>
        <p:sp>
          <p:nvSpPr>
            <p:cNvPr id="47113" name="AutoShape 15"/>
            <p:cNvSpPr>
              <a:spLocks noChangeArrowheads="1"/>
            </p:cNvSpPr>
            <p:nvPr/>
          </p:nvSpPr>
          <p:spPr bwMode="auto">
            <a:xfrm rot="3322059">
              <a:off x="2400300" y="4457700"/>
              <a:ext cx="1371600" cy="838200"/>
            </a:xfrm>
            <a:prstGeom prst="notchedRightArrow">
              <a:avLst>
                <a:gd name="adj1" fmla="val 50000"/>
                <a:gd name="adj2" fmla="val 40909"/>
              </a:avLst>
            </a:prstGeom>
            <a:solidFill>
              <a:srgbClr val="CC0000"/>
            </a:solidFill>
            <a:ln w="57150">
              <a:noFill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 rtl="0" fontAlgn="base">
                <a:spcBef>
                  <a:spcPct val="0"/>
                </a:spcBef>
                <a:spcAft>
                  <a:spcPct val="0"/>
                </a:spcAft>
              </a:pPr>
              <a:endParaRPr lang="en-US" sz="2400" kern="1200">
                <a:solidFill>
                  <a:srgbClr val="3333CC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26297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 rtl="0"/>
            <a:r>
              <a:rPr lang="en-US" sz="4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Titus 2:11-14</a:t>
            </a:r>
          </a:p>
          <a:p>
            <a:pPr algn="just" rtl="0"/>
            <a:endParaRPr lang="en-US" sz="14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just" rtl="0"/>
            <a:r>
              <a:rPr lang="en-US" sz="4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11	For the grace of God that brings 	salvation has appeared to all men,</a:t>
            </a:r>
          </a:p>
          <a:p>
            <a:pPr algn="just" rtl="0"/>
            <a:endParaRPr lang="en-US" sz="14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just" rtl="0"/>
            <a:r>
              <a:rPr lang="en-US" sz="4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12	teaching us that, denying 	ungodliness and worldly lusts, we 	should live soberly, righteously, 	and godly in the present age,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0"/>
            <a:ext cx="8686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US" sz="4400" b="1" kern="1200" dirty="0">
                <a:solidFill>
                  <a:schemeClr val="bg1"/>
                </a:solidFill>
                <a:latin typeface="Calibri"/>
                <a:ea typeface="+mn-ea"/>
                <a:cs typeface="+mn-cs"/>
              </a:rPr>
              <a:t>Ephesians 1:7</a:t>
            </a:r>
          </a:p>
          <a:p>
            <a:pPr algn="just" rtl="0"/>
            <a:endParaRPr lang="en-US" sz="1400" b="1" kern="120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  <a:p>
            <a:pPr algn="just" rtl="0"/>
            <a:r>
              <a:rPr lang="en-US" sz="4400" b="1" kern="1200" dirty="0">
                <a:solidFill>
                  <a:schemeClr val="bg1"/>
                </a:solidFill>
                <a:latin typeface="Calibri"/>
                <a:ea typeface="+mn-ea"/>
                <a:cs typeface="+mn-cs"/>
              </a:rPr>
              <a:t>7	</a:t>
            </a:r>
            <a:r>
              <a:rPr lang="en-US" sz="4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+mn-cs"/>
              </a:rPr>
              <a:t>In Him we have redemption 	through His blood, the </a:t>
            </a:r>
            <a:r>
              <a:rPr lang="en-US" sz="4400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+mn-cs"/>
              </a:rPr>
              <a:t>	forgiveness of sins, </a:t>
            </a:r>
            <a:r>
              <a:rPr lang="en-US" sz="4400" b="1" kern="1200" dirty="0" smtClean="0">
                <a:solidFill>
                  <a:schemeClr val="bg1"/>
                </a:solidFill>
                <a:latin typeface="Calibri"/>
                <a:ea typeface="+mn-ea"/>
                <a:cs typeface="+mn-cs"/>
              </a:rPr>
              <a:t>according </a:t>
            </a:r>
            <a:r>
              <a:rPr lang="en-US" sz="4400" b="1" kern="1200" dirty="0">
                <a:solidFill>
                  <a:schemeClr val="bg1"/>
                </a:solidFill>
                <a:latin typeface="Calibri"/>
                <a:ea typeface="+mn-ea"/>
                <a:cs typeface="+mn-cs"/>
              </a:rPr>
              <a:t>to </a:t>
            </a:r>
            <a:r>
              <a:rPr lang="en-US" sz="4400" b="1" kern="1200" dirty="0" smtClean="0">
                <a:solidFill>
                  <a:schemeClr val="bg1"/>
                </a:solidFill>
                <a:latin typeface="Calibri"/>
                <a:ea typeface="+mn-ea"/>
                <a:cs typeface="+mn-cs"/>
              </a:rPr>
              <a:t>	the </a:t>
            </a:r>
            <a:r>
              <a:rPr lang="en-US" sz="4400" b="1" kern="1200" dirty="0">
                <a:solidFill>
                  <a:schemeClr val="bg1"/>
                </a:solidFill>
                <a:latin typeface="Calibri"/>
                <a:ea typeface="+mn-ea"/>
                <a:cs typeface="+mn-cs"/>
              </a:rPr>
              <a:t>riches of </a:t>
            </a:r>
            <a:r>
              <a:rPr lang="en-US" sz="4400" b="1" kern="1200" dirty="0" smtClean="0">
                <a:solidFill>
                  <a:schemeClr val="bg1"/>
                </a:solidFill>
                <a:latin typeface="Calibri"/>
                <a:ea typeface="+mn-ea"/>
                <a:cs typeface="+mn-cs"/>
              </a:rPr>
              <a:t>His grace</a:t>
            </a:r>
            <a:endParaRPr lang="en-US" sz="4400" b="1" kern="120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Verse 1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Verse 2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End of Song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26297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 rtl="0"/>
            <a:r>
              <a:rPr lang="en-US" sz="4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Titus 2:11-14</a:t>
            </a:r>
          </a:p>
          <a:p>
            <a:pPr algn="just" rtl="0"/>
            <a:endParaRPr lang="en-US" sz="14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just" rtl="0"/>
            <a:r>
              <a:rPr lang="en-US" sz="4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11	For the grace of God that brings 	salvation has appeared to all men,</a:t>
            </a:r>
          </a:p>
          <a:p>
            <a:pPr algn="just" rtl="0"/>
            <a:endParaRPr lang="en-US" sz="14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just" rtl="0"/>
            <a:r>
              <a:rPr lang="en-US" sz="44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12	teaching us that, denying 	ungodliness and worldly lusts, we 	should live soberly, righteously, 	and godly in the present age,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1"/>
            <a:ext cx="8915400" cy="3733799"/>
          </a:xfrm>
          <a:noFill/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endPara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GOD CALLS ME TO PERFECTION.</a:t>
            </a:r>
          </a:p>
          <a:p>
            <a:pPr marL="742950" indent="-742950">
              <a:buFont typeface="+mj-lt"/>
              <a:buAutoNum type="arabicPeriod"/>
            </a:pPr>
            <a:endPara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GOD’S GRACE &amp; FORGIVENESS 			KEEPS ME PERFECT.</a:t>
            </a:r>
          </a:p>
          <a:p>
            <a:pPr marL="742950" indent="-742950">
              <a:buFont typeface="+mj-lt"/>
              <a:buAutoNum type="arabicPeriod"/>
            </a:pPr>
            <a:endParaRPr lang="en-US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GOD SEEKS MY PROGRESS.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2209800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goni Med" pitchFamily="34" charset="0"/>
                <a:cs typeface="Arial" pitchFamily="34" charset="0"/>
              </a:rPr>
              <a:t>WHAT DOES GOD WANT FROM ME</a:t>
            </a:r>
            <a:b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goni Med" pitchFamily="34" charset="0"/>
                <a:cs typeface="Arial" pitchFamily="34" charset="0"/>
              </a:rPr>
            </a:b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goni Med" pitchFamily="34" charset="0"/>
                <a:cs typeface="Arial" pitchFamily="34" charset="0"/>
              </a:rPr>
              <a:t>   </a:t>
            </a:r>
            <a:endParaRPr lang="en-US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igoni Med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1219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>
              <a:solidFill>
                <a:schemeClr val="bg1"/>
              </a:solidFill>
            </a:endParaRPr>
          </a:p>
          <a:p>
            <a:pPr algn="ctr"/>
            <a:r>
              <a:rPr lang="en-US" sz="4400" b="1" i="1" dirty="0" smtClean="0">
                <a:solidFill>
                  <a:schemeClr val="bg1"/>
                </a:solidFill>
                <a:latin typeface="Antigoni Med" pitchFamily="34" charset="0"/>
              </a:rPr>
              <a:t>. . . IN REGARD TO SIN?</a:t>
            </a:r>
            <a:endParaRPr lang="en-US" sz="4400" b="1" i="1" dirty="0">
              <a:solidFill>
                <a:schemeClr val="bg1"/>
              </a:solidFill>
              <a:latin typeface="Antigoni Med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125450"/>
            <a:ext cx="8686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400" b="1" dirty="0">
                <a:solidFill>
                  <a:schemeClr val="bg1"/>
                </a:solidFill>
              </a:rPr>
              <a:t>14	For sin shall not have dominion </a:t>
            </a:r>
            <a:r>
              <a:rPr lang="en-US" sz="4400" b="1" dirty="0" smtClean="0">
                <a:solidFill>
                  <a:schemeClr val="bg1"/>
                </a:solidFill>
              </a:rPr>
              <a:t>	over </a:t>
            </a:r>
            <a:r>
              <a:rPr lang="en-US" sz="4400" b="1" dirty="0">
                <a:solidFill>
                  <a:schemeClr val="bg1"/>
                </a:solidFill>
              </a:rPr>
              <a:t>you, </a:t>
            </a:r>
            <a:r>
              <a:rPr lang="en-US" sz="4400" b="1" dirty="0" smtClean="0">
                <a:solidFill>
                  <a:schemeClr val="bg1"/>
                </a:solidFill>
              </a:rPr>
              <a:t>. . .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0"/>
            <a:ext cx="8686800" cy="30162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</a:rPr>
              <a:t>Romans 6:12, 14</a:t>
            </a:r>
          </a:p>
          <a:p>
            <a:pPr algn="just"/>
            <a:endParaRPr lang="en-US" sz="1200" b="1" dirty="0" smtClean="0">
              <a:solidFill>
                <a:schemeClr val="bg1"/>
              </a:solidFill>
            </a:endParaRPr>
          </a:p>
          <a:p>
            <a:pPr algn="just"/>
            <a:endParaRPr lang="en-US" sz="100" b="1" dirty="0" smtClean="0">
              <a:solidFill>
                <a:schemeClr val="bg1"/>
              </a:solidFill>
            </a:endParaRPr>
          </a:p>
          <a:p>
            <a:pPr marL="742950" indent="-742950" algn="just">
              <a:buAutoNum type="arabicPlain" startAt="12"/>
            </a:pPr>
            <a:r>
              <a:rPr lang="en-US" sz="4400" b="1" dirty="0" smtClean="0">
                <a:solidFill>
                  <a:schemeClr val="bg1"/>
                </a:solidFill>
              </a:rPr>
              <a:t>Therefore do not let sin reign in 	your mortal body, that you should 	obey it in its lusts.</a:t>
            </a:r>
          </a:p>
          <a:p>
            <a:pPr marL="228600" indent="-228600" algn="just">
              <a:buAutoNum type="arabicPlain" startAt="12"/>
            </a:pPr>
            <a:endParaRPr lang="en-US" sz="1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9144000" cy="574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2 Peter 1:5-12</a:t>
            </a:r>
          </a:p>
          <a:p>
            <a:pPr algn="just"/>
            <a:endParaRPr lang="en-US" sz="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5	But also for this very reason, giving all 	diligence, add to your faith virtue, to 	virtue knowledge,</a:t>
            </a:r>
          </a:p>
          <a:p>
            <a:pPr algn="just"/>
            <a:endParaRPr lang="en-US" sz="2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6	to knowledge self-control, to self-	control perseverance, to </a:t>
            </a:r>
            <a:r>
              <a:rPr lang="en-US" sz="4000" b="1" dirty="0" err="1" smtClean="0">
                <a:solidFill>
                  <a:schemeClr val="bg1"/>
                </a:solidFill>
              </a:rPr>
              <a:t>persever</a:t>
            </a:r>
            <a:r>
              <a:rPr lang="en-US" sz="4000" b="1" dirty="0" smtClean="0">
                <a:solidFill>
                  <a:schemeClr val="bg1"/>
                </a:solidFill>
              </a:rPr>
              <a:t>-	</a:t>
            </a:r>
            <a:r>
              <a:rPr lang="en-US" sz="4000" b="1" dirty="0" err="1" smtClean="0">
                <a:solidFill>
                  <a:schemeClr val="bg1"/>
                </a:solidFill>
              </a:rPr>
              <a:t>ance</a:t>
            </a:r>
            <a:r>
              <a:rPr lang="en-US" sz="4000" b="1" dirty="0" smtClean="0">
                <a:solidFill>
                  <a:schemeClr val="bg1"/>
                </a:solidFill>
              </a:rPr>
              <a:t> godliness,</a:t>
            </a:r>
          </a:p>
          <a:p>
            <a:pPr algn="just"/>
            <a:endParaRPr lang="en-US" sz="1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7	to godliness brotherly kindness, 	and to brotherly kindness love.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8	For if these things are yours and 	abound, you will be neither barren 	nor unfruitful in the knowledge of our 	Lord Jesus Christ.</a:t>
            </a:r>
          </a:p>
          <a:p>
            <a:pPr algn="just"/>
            <a:endParaRPr lang="en-US" sz="105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9	For he who lacks these things is 	shortsighted, even to blindness, 	and has forgotten that he was 	cleansed from his old sins.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10	Therefore, brethren, be even more 	diligent to make your call and 	election sure, for if you do these 	things you will never stumble;</a:t>
            </a:r>
          </a:p>
          <a:p>
            <a:endParaRPr lang="en-US" sz="1200" dirty="0">
              <a:solidFill>
                <a:schemeClr val="bg1"/>
              </a:solidFill>
            </a:endParaRPr>
          </a:p>
          <a:p>
            <a:pPr algn="just"/>
            <a:r>
              <a:rPr lang="en-US" sz="4000" b="1" dirty="0" smtClean="0">
                <a:solidFill>
                  <a:schemeClr val="bg1"/>
                </a:solidFill>
              </a:rPr>
              <a:t>11	for so an entrance will be supplied 	to you abundantly into the 	everlasting kingdom of our Lord 	and Savior Jesus Christ.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322 - Bring Christ Your Broken Life - Title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322 - Bring Christ Your Broken Life - 1.1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322 - Bring Christ Your Broken Life - 1.2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prstClr val="black"/>
                </a:solidFill>
              </a:rPr>
              <a:t>End of Verse 1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322 - Bring Christ Your Broken Life - 2.1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322 - Bring Christ Your Broken Life - 2.2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prstClr val="black"/>
                </a:solidFill>
              </a:rPr>
              <a:t>End of Verse 2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322 - Bring Christ Your Broken Life - 3.1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322 - Bring Christ Your Broken Life - 3.2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prstClr val="black"/>
                </a:solidFill>
              </a:rPr>
              <a:t>End of Song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Title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- 1.1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- 1.2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- 1.3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- 1.4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prstClr val="black"/>
                </a:solidFill>
              </a:rPr>
              <a:t>End of Verse 1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- 2.1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- 2.2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- 2.3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- 2.4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prstClr val="black"/>
                </a:solidFill>
              </a:rPr>
              <a:t>End of Verse 2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- 3.1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- 3.2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- 3.3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454 - Let The Beauty Of Jesus Be Seen - 3.4</a:t>
            </a:r>
            <a:endParaRPr lang="en-US" dirty="0"/>
          </a:p>
        </p:txBody>
      </p:sp>
      <p:pic>
        <p:nvPicPr>
          <p:cNvPr id="5" name="HymnSlide" descr="HymnSlide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ymnText"/>
          <p:cNvSpPr txBox="1"/>
          <p:nvPr/>
        </p:nvSpPr>
        <p:spPr>
          <a:xfrm>
            <a:off x="152400" y="64008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prstClr val="black"/>
                </a:solidFill>
              </a:rPr>
              <a:t>End of Song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5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9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1445</TotalTime>
  <Words>639</Words>
  <Application>Microsoft Office PowerPoint</Application>
  <PresentationFormat>On-screen Show (4:3)</PresentationFormat>
  <Paragraphs>229</Paragraphs>
  <Slides>91</Slides>
  <Notes>1</Notes>
  <HiddenSlides>11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91</vt:i4>
      </vt:variant>
    </vt:vector>
  </HeadingPairs>
  <TitlesOfParts>
    <vt:vector size="104" baseType="lpstr">
      <vt:lpstr>Office Theme</vt:lpstr>
      <vt:lpstr>1_Office Theme</vt:lpstr>
      <vt:lpstr>2_Office Theme</vt:lpstr>
      <vt:lpstr>3_Office Theme</vt:lpstr>
      <vt:lpstr>5_Office Theme</vt:lpstr>
      <vt:lpstr>8_Office Theme</vt:lpstr>
      <vt:lpstr>6_Office Theme</vt:lpstr>
      <vt:lpstr>Default Design</vt:lpstr>
      <vt:lpstr>7_Office Theme</vt:lpstr>
      <vt:lpstr>15_Office Theme</vt:lpstr>
      <vt:lpstr>4_Office Theme</vt:lpstr>
      <vt:lpstr>9_Office Theme</vt:lpstr>
      <vt:lpstr>10_Office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WHAT DOES GOD WANT FROM ME    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WHAT DOES GOD WANT FROM ME    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WHAT DOES GOD WANT FROM ME    </vt:lpstr>
      <vt:lpstr>Slide 63</vt:lpstr>
      <vt:lpstr>Slide 64</vt:lpstr>
      <vt:lpstr>Slide 65</vt:lpstr>
      <vt:lpstr>Slide 66</vt:lpstr>
      <vt:lpstr>Slide 67</vt:lpstr>
      <vt:lpstr>Slide 68</vt:lpstr>
      <vt:lpstr>322 - Bring Christ Your Broken Life - Title</vt:lpstr>
      <vt:lpstr>322 - Bring Christ Your Broken Life - 1.1</vt:lpstr>
      <vt:lpstr>322 - Bring Christ Your Broken Life - 1.2</vt:lpstr>
      <vt:lpstr>322 - Bring Christ Your Broken Life - 2.1</vt:lpstr>
      <vt:lpstr>322 - Bring Christ Your Broken Life - 2.2</vt:lpstr>
      <vt:lpstr>322 - Bring Christ Your Broken Life - 3.1</vt:lpstr>
      <vt:lpstr>322 - Bring Christ Your Broken Life - 3.2</vt:lpstr>
      <vt:lpstr>Slide 76</vt:lpstr>
      <vt:lpstr>Slide 77</vt:lpstr>
      <vt:lpstr>Slide 78</vt:lpstr>
      <vt:lpstr>454 - Let The Beauty Of Jesus Be Seen - Title</vt:lpstr>
      <vt:lpstr>454 - Let The Beauty Of Jesus Be Seen - 1.1</vt:lpstr>
      <vt:lpstr>454 - Let The Beauty Of Jesus Be Seen - 1.2</vt:lpstr>
      <vt:lpstr>454 - Let The Beauty Of Jesus Be Seen - 1.3</vt:lpstr>
      <vt:lpstr>454 - Let The Beauty Of Jesus Be Seen - 1.4</vt:lpstr>
      <vt:lpstr>454 - Let The Beauty Of Jesus Be Seen - 2.1</vt:lpstr>
      <vt:lpstr>454 - Let The Beauty Of Jesus Be Seen - 2.2</vt:lpstr>
      <vt:lpstr>454 - Let The Beauty Of Jesus Be Seen - 2.3</vt:lpstr>
      <vt:lpstr>454 - Let The Beauty Of Jesus Be Seen - 2.4</vt:lpstr>
      <vt:lpstr>454 - Let The Beauty Of Jesus Be Seen - 3.1</vt:lpstr>
      <vt:lpstr>454 - Let The Beauty Of Jesus Be Seen - 3.2</vt:lpstr>
      <vt:lpstr>454 - Let The Beauty Of Jesus Be Seen - 3.3</vt:lpstr>
      <vt:lpstr>454 - Let The Beauty Of Jesus Be Seen - 3.4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Stevens</dc:creator>
  <cp:lastModifiedBy>Tim Stevens</cp:lastModifiedBy>
  <cp:revision>70</cp:revision>
  <dcterms:created xsi:type="dcterms:W3CDTF">2008-10-27T17:32:04Z</dcterms:created>
  <dcterms:modified xsi:type="dcterms:W3CDTF">2010-09-25T02:48:44Z</dcterms:modified>
</cp:coreProperties>
</file>