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9" r:id="rId1"/>
  </p:sldMasterIdLst>
  <p:notesMasterIdLst>
    <p:notesMasterId r:id="rId13"/>
  </p:notesMasterIdLst>
  <p:sldIdLst>
    <p:sldId id="256" r:id="rId2"/>
    <p:sldId id="257" r:id="rId3"/>
    <p:sldId id="270" r:id="rId4"/>
    <p:sldId id="274" r:id="rId5"/>
    <p:sldId id="260" r:id="rId6"/>
    <p:sldId id="271" r:id="rId7"/>
    <p:sldId id="259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embeddedFontLst>
    <p:embeddedFont>
      <p:font typeface="Constantia" pitchFamily="18" charset="0"/>
      <p:regular r:id="rId14"/>
      <p:bold r:id="rId15"/>
      <p:italic r:id="rId16"/>
      <p:boldItalic r:id="rId17"/>
    </p:embeddedFont>
    <p:embeddedFont>
      <p:font typeface="Monotype Corsiva" pitchFamily="66" charset="0"/>
      <p:italic r:id="rId18"/>
    </p:embeddedFont>
    <p:embeddedFont>
      <p:font typeface="Wingdings 2" pitchFamily="18" charset="2"/>
      <p:regular r:id="rId19"/>
    </p:embeddedFont>
    <p:embeddedFont>
      <p:font typeface="Imprint MT Shadow" pitchFamily="82" charset="0"/>
      <p:regular r:id="rId20"/>
    </p:embeddedFon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1D15"/>
    <a:srgbClr val="FF3399"/>
    <a:srgbClr val="FF0066"/>
    <a:srgbClr val="FFFFFF"/>
    <a:srgbClr val="FF9999"/>
    <a:srgbClr val="990033"/>
    <a:srgbClr val="333399"/>
    <a:srgbClr val="FF6600"/>
    <a:srgbClr val="FF7C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7" d="100"/>
          <a:sy n="97" d="100"/>
        </p:scale>
        <p:origin x="-114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15EF9-85E5-4F59-B804-687B40D5F284}" type="datetimeFigureOut">
              <a:rPr lang="en-US" smtClean="0"/>
              <a:t>4/15/2011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68F6C-E599-4489-9FBE-DD231C78EA0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68F6C-E599-4489-9FBE-DD231C78EA01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C04FECC-60F9-47BE-A1AB-B6DC13B25A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FC5201A-6816-445A-A74F-49510E9D16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9D883E-5F7F-4E5E-B626-ECEBBB213A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BE8F4E-8B02-426A-B1B4-E360F6BB60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58A26-CDB9-454C-B5D1-E53B11311D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73FDD1-7A1E-48E6-B5C2-C16157D2D2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D315CE-3E2E-460F-A80E-63F49D27D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493DBC29-3DE4-423E-9679-1FEC5E7A61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7A59A5F-FA89-480D-8341-4527A3CF39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B0FD73-0536-48E6-916D-9C49F73C84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5E8772-CBBC-498B-B396-2E3C62A569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8E08080-30A5-4C01-B8D2-B198FD11F3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ible rings 3.jpg"/>
          <p:cNvPicPr>
            <a:picLocks noChangeAspect="1"/>
          </p:cNvPicPr>
          <p:nvPr/>
        </p:nvPicPr>
        <p:blipFill>
          <a:blip r:embed="rId3" cstate="print">
            <a:lum bright="-30000"/>
          </a:blip>
          <a:srcRect/>
          <a:stretch>
            <a:fillRect/>
          </a:stretch>
        </p:blipFill>
        <p:spPr bwMode="auto">
          <a:xfrm>
            <a:off x="762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600" b="1" i="1" cap="all" dirty="0">
                <a:ln w="6350">
                  <a:noFill/>
                </a:ln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YOUR MARRIAGE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600" b="1" i="1" cap="all" dirty="0">
                <a:ln w="6350">
                  <a:noFill/>
                </a:ln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FINDING GOD 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rk\AppData\Local\Microsoft\Windows\Temporary Internet Files\Content.IE5\EULSMEVG\MP900438723[1]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-40000" contrast="30000"/>
          </a:blip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609600"/>
            <a:ext cx="7010400" cy="57912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5400" i="1" dirty="0" smtClean="0">
                <a:latin typeface="Times New Roman" charset="0"/>
                <a:cs typeface="Times New Roman" charset="0"/>
              </a:rPr>
              <a:t> “By all means marry.  If you get a good wife, you’ll become happy.  If you get a bad one, you’ll become a philosopher.”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					 -- </a:t>
            </a:r>
            <a:r>
              <a:rPr lang="en-US" sz="3200" dirty="0" smtClean="0"/>
              <a:t>Socrates</a:t>
            </a:r>
            <a:endParaRPr lang="en-US" dirty="0" smtClean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1D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ark\AppData\Local\Microsoft\Windows\Temporary Internet Files\Content.IE5\EULSMEVG\MP900438723[1]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304800"/>
            <a:ext cx="8001000" cy="6324600"/>
          </a:xfrm>
        </p:spPr>
        <p:txBody>
          <a:bodyPr>
            <a:normAutofit lnSpcReduction="10000"/>
          </a:bodyPr>
          <a:lstStyle/>
          <a:p>
            <a:pPr marL="420624" indent="-384048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4800" dirty="0" smtClean="0">
                <a:latin typeface="Monotype Corsiva" pitchFamily="66" charset="0"/>
              </a:rPr>
              <a:t>     </a:t>
            </a:r>
            <a:r>
              <a:rPr lang="en-US" sz="4800" b="1" dirty="0" smtClean="0">
                <a:solidFill>
                  <a:schemeClr val="bg1"/>
                </a:solidFill>
                <a:latin typeface="Monotype Corsiva" pitchFamily="66" charset="0"/>
              </a:rPr>
              <a:t>“</a:t>
            </a:r>
            <a:r>
              <a:rPr lang="en-US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One of the best wedding  	gifts God gave you was a Full  Length  Mirror called your spouse.  Had there been a card attached, it would have said, Here’s to helping you discover what you’re      really like!”</a:t>
            </a:r>
          </a:p>
          <a:p>
            <a:pPr marL="420624" indent="-384048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800" dirty="0" smtClean="0"/>
          </a:p>
          <a:p>
            <a:pPr marL="420624" indent="-384048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 dirty="0" smtClean="0"/>
              <a:t>Gary &amp; Betsy </a:t>
            </a:r>
            <a:r>
              <a:rPr lang="en-US" sz="2800" dirty="0" err="1" smtClean="0"/>
              <a:t>Ricucci</a:t>
            </a:r>
            <a:endParaRPr lang="en-US" sz="2800" dirty="0" smtClean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3600" dirty="0" smtClean="0"/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Happiness Is Not The </a:t>
            </a:r>
            <a:r>
              <a:rPr lang="en-US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Goal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– Not 	Even Here On Earth!</a:t>
            </a:r>
          </a:p>
          <a:p>
            <a:pPr eaLnBrk="1" hangingPunct="1">
              <a:spcBef>
                <a:spcPct val="500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Happiness Is The </a:t>
            </a:r>
            <a:r>
              <a:rPr lang="en-US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By-Product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Or 	</a:t>
            </a:r>
            <a:r>
              <a:rPr lang="en-US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Of A Life Properly Lived.</a:t>
            </a:r>
          </a:p>
          <a:p>
            <a:pPr eaLnBrk="1" hangingPunct="1">
              <a:spcBef>
                <a:spcPct val="500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Happiness Is The End Game!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543800" cy="1066800"/>
          </a:xfrm>
        </p:spPr>
        <p:txBody>
          <a:bodyPr/>
          <a:lstStyle/>
          <a:p>
            <a:pPr algn="r" eaLnBrk="1" hangingPunct="1"/>
            <a:r>
              <a:rPr lang="en-US" sz="5400" b="1" i="1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What Is Marriage For?</a:t>
            </a:r>
          </a:p>
        </p:txBody>
      </p:sp>
      <p:pic>
        <p:nvPicPr>
          <p:cNvPr id="1026" name="Picture 2" descr="C:\Users\Mark\AppData\Local\Microsoft\Windows\Temporary Internet Files\Content.IE5\5HATKDSC\MC900021630[1].wmf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33400" y="263094"/>
            <a:ext cx="1388059" cy="2103983"/>
          </a:xfrm>
          <a:prstGeom prst="rect">
            <a:avLst/>
          </a:prstGeom>
          <a:noFill/>
        </p:spPr>
      </p:pic>
      <p:pic>
        <p:nvPicPr>
          <p:cNvPr id="13" name="Picture 12" descr="hands and ring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668653"/>
            <a:ext cx="6629400" cy="6173629"/>
          </a:xfrm>
          <a:prstGeom prst="ellipse">
            <a:avLst/>
          </a:prstGeom>
          <a:effectLst>
            <a:softEdge rad="635000"/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162800" cy="4068763"/>
          </a:xfrm>
        </p:spPr>
        <p:txBody>
          <a:bodyPr/>
          <a:lstStyle/>
          <a:p>
            <a:pPr algn="ct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sz="6000" dirty="0" smtClean="0">
                <a:latin typeface="Monotype Corsiva" pitchFamily="66" charset="0"/>
              </a:rPr>
              <a:t>What If God Designed Marriage To Make Us </a:t>
            </a:r>
            <a:r>
              <a:rPr lang="en-US" sz="6000" b="1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Holy</a:t>
            </a:r>
            <a:r>
              <a:rPr lang="en-US" sz="6000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en-US" sz="6000" dirty="0" smtClean="0">
                <a:latin typeface="Monotype Corsiva" pitchFamily="66" charset="0"/>
              </a:rPr>
              <a:t>More Than To Make Us </a:t>
            </a:r>
            <a:r>
              <a:rPr lang="en-US" sz="6000" b="1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Happy</a:t>
            </a:r>
            <a:r>
              <a:rPr lang="en-US" sz="6000" dirty="0" smtClean="0">
                <a:latin typeface="Monotype Corsiva" pitchFamily="66" charset="0"/>
              </a:rPr>
              <a:t>?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543800" cy="1066800"/>
          </a:xfrm>
        </p:spPr>
        <p:txBody>
          <a:bodyPr/>
          <a:lstStyle/>
          <a:p>
            <a:pPr algn="r" eaLnBrk="1" hangingPunct="1"/>
            <a:r>
              <a:rPr lang="en-US" sz="5400" b="1" i="1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What Is Marriage For?</a:t>
            </a:r>
          </a:p>
        </p:txBody>
      </p:sp>
      <p:pic>
        <p:nvPicPr>
          <p:cNvPr id="6" name="Picture 5" descr="Bible+Ring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4114800"/>
            <a:ext cx="1957169" cy="2446462"/>
          </a:xfrm>
          <a:prstGeom prst="ellipse">
            <a:avLst/>
          </a:prstGeom>
          <a:effectLst>
            <a:softEdge rad="317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rk\AppData\Local\Microsoft\Windows\Temporary Internet Files\Content.IE5\WHRG4XX1\MP90044838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477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 rot="20691134">
            <a:off x="1723661" y="1219202"/>
            <a:ext cx="6611075" cy="37893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 rot="20693645">
            <a:off x="1925048" y="1656122"/>
            <a:ext cx="62685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Imprint MT Shadow" pitchFamily="82" charset="0"/>
              </a:rPr>
              <a:t>It is important to remember that </a:t>
            </a:r>
            <a:r>
              <a:rPr lang="en-US" sz="4400" u="sng" dirty="0" smtClean="0">
                <a:solidFill>
                  <a:srgbClr val="C00000"/>
                </a:solidFill>
                <a:latin typeface="Imprint MT Shadow" pitchFamily="82" charset="0"/>
              </a:rPr>
              <a:t>Romance</a:t>
            </a:r>
            <a:r>
              <a:rPr lang="en-US" sz="4400" dirty="0" smtClean="0">
                <a:solidFill>
                  <a:schemeClr val="bg1"/>
                </a:solidFill>
                <a:latin typeface="Imprint MT Shadow" pitchFamily="82" charset="0"/>
              </a:rPr>
              <a:t> is a relatively modern pursuit in marriage.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419600"/>
          </a:xfrm>
        </p:spPr>
        <p:txBody>
          <a:bodyPr/>
          <a:lstStyle/>
          <a:p>
            <a:pPr eaLnBrk="1" hangingPunct="1">
              <a:buClr>
                <a:schemeClr val="accent3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3600" b="1" dirty="0" smtClean="0">
                <a:latin typeface="Times New Roman" charset="0"/>
              </a:rPr>
              <a:t> No Marriage Can Endure On 	</a:t>
            </a:r>
            <a:r>
              <a:rPr lang="en-US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Romance</a:t>
            </a:r>
            <a:r>
              <a:rPr lang="en-US" sz="3600" b="1" dirty="0" smtClean="0">
                <a:latin typeface="Times New Roman" charset="0"/>
              </a:rPr>
              <a:t> And </a:t>
            </a:r>
            <a:r>
              <a:rPr lang="en-US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Feelings</a:t>
            </a:r>
            <a:r>
              <a:rPr lang="en-US" sz="3600" b="1" dirty="0" smtClean="0">
                <a:latin typeface="Times New Roman" charset="0"/>
              </a:rPr>
              <a:t> Alone.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3200" b="1" dirty="0" smtClean="0">
                <a:latin typeface="Times New Roman" charset="0"/>
              </a:rPr>
              <a:t>Romantic love has no </a:t>
            </a:r>
            <a:r>
              <a:rPr lang="en-US" sz="3200" b="1" u="sng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elasticity</a:t>
            </a:r>
            <a:r>
              <a:rPr lang="en-US" sz="3200" b="1" dirty="0" smtClean="0">
                <a:latin typeface="Times New Roman" charset="0"/>
              </a:rPr>
              <a:t> to it!  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3200" b="1" dirty="0" smtClean="0">
                <a:latin typeface="Times New Roman" charset="0"/>
              </a:rPr>
              <a:t>The kind of love that is needed to sustain a good marriage – must </a:t>
            </a:r>
            <a:r>
              <a:rPr lang="en-US" sz="3200" b="1" u="sng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stretch</a:t>
            </a:r>
            <a:r>
              <a:rPr lang="en-US" sz="3200" b="1" dirty="0" smtClean="0">
                <a:latin typeface="Times New Roman" charset="0"/>
              </a:rPr>
              <a:t>!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295400" y="457200"/>
            <a:ext cx="7391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5400" b="1" i="1" dirty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Setting The Right Goal</a:t>
            </a:r>
          </a:p>
        </p:txBody>
      </p:sp>
      <p:pic>
        <p:nvPicPr>
          <p:cNvPr id="5122" name="Picture 2" descr="Mountains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483647" y="-987425"/>
            <a:ext cx="2819400" cy="1971675"/>
          </a:xfrm>
          <a:prstGeom prst="rect">
            <a:avLst/>
          </a:prstGeom>
          <a:noFill/>
        </p:spPr>
      </p:pic>
      <p:pic>
        <p:nvPicPr>
          <p:cNvPr id="5124" name="Picture 4" descr="Mountains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483647" y="-987425"/>
            <a:ext cx="2819400" cy="1971675"/>
          </a:xfrm>
          <a:prstGeom prst="rect">
            <a:avLst/>
          </a:prstGeom>
          <a:noFill/>
        </p:spPr>
      </p:pic>
      <p:pic>
        <p:nvPicPr>
          <p:cNvPr id="5126" name="Picture 6" descr="http://www.clker.com/cliparts/6/e/f/f/1197125661528951305SnEptUne_Mountain_in_Ink.svg.h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3069" y="4876800"/>
            <a:ext cx="3055837" cy="1981201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514600"/>
            <a:ext cx="8610600" cy="1295400"/>
          </a:xfrm>
        </p:spPr>
        <p:txBody>
          <a:bodyPr/>
          <a:lstStyle/>
          <a:p>
            <a:pPr eaLnBrk="1" hangingPunct="1">
              <a:buClr>
                <a:schemeClr val="accent3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4000" b="1" dirty="0" smtClean="0">
                <a:latin typeface="Times New Roman" charset="0"/>
              </a:rPr>
              <a:t> </a:t>
            </a:r>
            <a:r>
              <a:rPr lang="en-US" sz="3600" b="1" dirty="0" smtClean="0">
                <a:latin typeface="Times New Roman" charset="0"/>
              </a:rPr>
              <a:t>When We Strive for Happiness – We 	Strive for the </a:t>
            </a:r>
            <a:r>
              <a:rPr lang="en-US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Wrong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 </a:t>
            </a:r>
            <a:r>
              <a:rPr lang="en-US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Goal</a:t>
            </a:r>
            <a:r>
              <a:rPr lang="en-US" sz="3600" b="1" dirty="0" smtClean="0">
                <a:latin typeface="Times New Roman" charset="0"/>
              </a:rPr>
              <a:t>!</a:t>
            </a:r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1676400" y="457200"/>
            <a:ext cx="7010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5400" b="1" i="1" dirty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Setting The Right Goal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04800" y="3962400"/>
            <a:ext cx="838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3600" b="1" dirty="0">
                <a:latin typeface="Times New Roman" charset="0"/>
              </a:rPr>
              <a:t> When We Strive for Happiness From 	Our Spouse – We Strive for the 	</a:t>
            </a:r>
            <a:r>
              <a:rPr lang="en-US" sz="3600" b="1" u="sng" dirty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Wrong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 </a:t>
            </a:r>
            <a:r>
              <a:rPr lang="en-US" sz="3600" b="1" u="sng" dirty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Goal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 </a:t>
            </a:r>
            <a:r>
              <a:rPr lang="en-US" sz="3600" b="1" dirty="0">
                <a:latin typeface="Times New Roman" charset="0"/>
              </a:rPr>
              <a:t>and From the </a:t>
            </a:r>
            <a:r>
              <a:rPr lang="en-US" sz="3600" b="1" u="sng" dirty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Wrong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 	</a:t>
            </a:r>
            <a:r>
              <a:rPr lang="en-US" sz="3600" b="1" u="sng" dirty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Source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!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pPr eaLnBrk="1" hangingPunct="1">
              <a:buClr>
                <a:schemeClr val="accent3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3600" b="1" dirty="0" smtClean="0">
                <a:latin typeface="Times New Roman" charset="0"/>
              </a:rPr>
              <a:t>Marital </a:t>
            </a:r>
            <a:r>
              <a:rPr lang="en-US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Analogies</a:t>
            </a:r>
            <a:r>
              <a:rPr lang="en-US" sz="3600" b="1" dirty="0" smtClean="0">
                <a:latin typeface="Times New Roman" charset="0"/>
              </a:rPr>
              <a:t> Teach Us </a:t>
            </a:r>
            <a:r>
              <a:rPr lang="en-US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Truths</a:t>
            </a:r>
            <a:r>
              <a:rPr lang="en-US" sz="3600" b="1" dirty="0" smtClean="0">
                <a:latin typeface="Times New Roman" charset="0"/>
              </a:rPr>
              <a:t> 	About God!</a:t>
            </a:r>
          </a:p>
          <a:p>
            <a:pPr lvl="1" eaLnBrk="1" hangingPunct="1">
              <a:buClr>
                <a:srgbClr val="333399"/>
              </a:buClr>
              <a:buFont typeface="Wingdings" pitchFamily="2" charset="2"/>
              <a:buChar char="§"/>
            </a:pPr>
            <a:r>
              <a:rPr lang="en-US" sz="3200" b="1" dirty="0" smtClean="0">
                <a:latin typeface="Times New Roman" charset="0"/>
              </a:rPr>
              <a:t>God Views His People As a Husband  		 Views His Wife</a:t>
            </a:r>
          </a:p>
          <a:p>
            <a:pPr lvl="1" eaLnBrk="1" hangingPunct="1">
              <a:buClr>
                <a:srgbClr val="333399"/>
              </a:buClr>
              <a:buFont typeface="Wingdings" pitchFamily="2" charset="2"/>
              <a:buChar char="§"/>
            </a:pPr>
            <a:r>
              <a:rPr lang="en-US" sz="3200" b="1" dirty="0" smtClean="0">
                <a:latin typeface="Times New Roman" charset="0"/>
              </a:rPr>
              <a:t>God Rejoices</a:t>
            </a:r>
            <a:r>
              <a:rPr lang="en-US" sz="3200" b="1" dirty="0" smtClean="0">
                <a:solidFill>
                  <a:srgbClr val="FF0066"/>
                </a:solidFill>
                <a:latin typeface="Times New Roman" charset="0"/>
              </a:rPr>
              <a:t> </a:t>
            </a:r>
            <a:r>
              <a:rPr lang="en-US" sz="3200" b="1" dirty="0" smtClean="0">
                <a:latin typeface="Times New Roman" charset="0"/>
              </a:rPr>
              <a:t>in His People</a:t>
            </a: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2133600" y="4572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000" b="1" i="1" dirty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Marital Analogies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M:\PFiles\MSOffice\Clipart\standard\stddir2\dd01021_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38200" y="1752600"/>
            <a:ext cx="6400800" cy="411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286000"/>
            <a:ext cx="5867400" cy="32305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600" dirty="0" smtClean="0">
                <a:latin typeface="Monotype Corsiva" pitchFamily="66" charset="0"/>
              </a:rPr>
              <a:t>Marriage Is the Divine Picture of </a:t>
            </a:r>
            <a:r>
              <a:rPr lang="en-US" sz="6600" u="sng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Reconciliation</a:t>
            </a:r>
            <a:r>
              <a:rPr lang="en-US" sz="6600" dirty="0" smtClean="0">
                <a:latin typeface="Monotype Corsiva" pitchFamily="66" charset="0"/>
              </a:rPr>
              <a:t>! </a:t>
            </a:r>
          </a:p>
        </p:txBody>
      </p:sp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2133600" y="4572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000" b="1" i="1" dirty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A Marriage Picture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67000"/>
            <a:ext cx="8229600" cy="3886200"/>
          </a:xfrm>
        </p:spPr>
        <p:txBody>
          <a:bodyPr/>
          <a:lstStyle/>
          <a:p>
            <a:pPr eaLnBrk="1" hangingPunct="1">
              <a:buClr>
                <a:schemeClr val="accent3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3600" b="1" dirty="0" smtClean="0">
                <a:latin typeface="Times New Roman" charset="0"/>
              </a:rPr>
              <a:t> </a:t>
            </a:r>
            <a:r>
              <a:rPr lang="en-US" sz="4400" b="1" dirty="0" smtClean="0">
                <a:latin typeface="Times New Roman" charset="0"/>
              </a:rPr>
              <a:t>The Goal in Marriage – As in 	All Life … 	</a:t>
            </a:r>
          </a:p>
          <a:p>
            <a:pPr algn="ctr" eaLnBrk="1" hangingPunct="1">
              <a:spcBef>
                <a:spcPts val="3000"/>
              </a:spcBef>
              <a:buClr>
                <a:srgbClr val="FF0066"/>
              </a:buClr>
              <a:buFont typeface="Wingdings 2" pitchFamily="18" charset="2"/>
              <a:buNone/>
            </a:pPr>
            <a:r>
              <a:rPr lang="en-US" sz="5400" b="1" dirty="0" smtClean="0">
                <a:latin typeface="Times New Roman" charset="0"/>
              </a:rPr>
              <a:t>Is To </a:t>
            </a:r>
            <a:r>
              <a:rPr lang="en-US" sz="5400" b="1" u="sng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Please</a:t>
            </a:r>
            <a:r>
              <a:rPr lang="en-US" sz="5400" b="1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 </a:t>
            </a:r>
            <a:r>
              <a:rPr lang="en-US" sz="5400" b="1" u="sng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God</a:t>
            </a:r>
            <a:r>
              <a:rPr lang="en-US" sz="5400" b="1" dirty="0" smtClean="0">
                <a:latin typeface="Times New Roman" charset="0"/>
              </a:rPr>
              <a:t>!</a:t>
            </a:r>
            <a:endParaRPr lang="en-US" sz="3600" b="1" dirty="0" smtClean="0">
              <a:latin typeface="Times New Roman" charset="0"/>
            </a:endParaRP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1447800" y="457200"/>
            <a:ext cx="7239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000" b="1" i="1" dirty="0">
                <a:solidFill>
                  <a:schemeClr val="accent3">
                    <a:lumMod val="50000"/>
                  </a:schemeClr>
                </a:solidFill>
                <a:latin typeface="Times New Roman" charset="0"/>
                <a:cs typeface="Times New Roman" charset="0"/>
              </a:rPr>
              <a:t>The Goal In Marriage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1346</TotalTime>
  <Words>151</Words>
  <Application>Microsoft Office PowerPoint</Application>
  <PresentationFormat>On-screen Show (4:3)</PresentationFormat>
  <Paragraphs>32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Times New Roman</vt:lpstr>
      <vt:lpstr>Constantia</vt:lpstr>
      <vt:lpstr>Monotype Corsiva</vt:lpstr>
      <vt:lpstr>Wingdings</vt:lpstr>
      <vt:lpstr>Wingdings 2</vt:lpstr>
      <vt:lpstr>Imprint MT Shadow</vt:lpstr>
      <vt:lpstr>Calibri</vt:lpstr>
      <vt:lpstr>Paper</vt:lpstr>
      <vt:lpstr>Slide 1</vt:lpstr>
      <vt:lpstr>Slide 2</vt:lpstr>
      <vt:lpstr>Slide 3</vt:lpstr>
      <vt:lpstr>What Is Marriage For?</vt:lpstr>
      <vt:lpstr>What Is Marriage For?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Broyles</dc:creator>
  <cp:lastModifiedBy>Mel Ambrose</cp:lastModifiedBy>
  <cp:revision>50</cp:revision>
  <dcterms:created xsi:type="dcterms:W3CDTF">2004-04-14T14:23:53Z</dcterms:created>
  <dcterms:modified xsi:type="dcterms:W3CDTF">2011-04-16T00:56:38Z</dcterms:modified>
</cp:coreProperties>
</file>