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theme/theme5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9.xml" ContentType="application/vnd.openxmlformats-officedocument.presentationml.slideMaster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Masters/slideMaster17.xml" ContentType="application/vnd.openxmlformats-officedocument.presentationml.slideMaster+xml"/>
  <Override PartName="/ppt/slides/slide14.xml" ContentType="application/vnd.openxmlformats-officedocument.presentationml.slide+xml"/>
  <Default Extension="fntdata" ContentType="application/x-fontdata"/>
  <Override PartName="/ppt/slideLayouts/slideLayout13.xml" ContentType="application/vnd.openxmlformats-officedocument.presentationml.slideLayout+xml"/>
  <Override PartName="/ppt/theme/theme18.xml" ContentType="application/vnd.openxmlformats-officedocument.theme+xml"/>
  <Override PartName="/ppt/slideMasters/slideMaster15.xml" ContentType="application/vnd.openxmlformats-officedocument.presentationml.slide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theme/theme16.xml" ContentType="application/vnd.openxmlformats-officedocument.theme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3.xml" ContentType="application/vnd.openxmlformats-officedocument.presentationml.slideMaster+xml"/>
  <Override PartName="/ppt/theme/theme14.xml" ContentType="application/vnd.openxmlformats-officedocument.theme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theme/theme12.xml" ContentType="application/vnd.openxmlformats-officedocument.theme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theme/theme7.xml" ContentType="application/vnd.openxmlformats-officedocument.theme+xml"/>
  <Override PartName="/ppt/slideLayouts/slideLayout9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theme/theme4.xml" ContentType="application/vnd.openxmlformats-officedocument.them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Masters/slideMaster16.xml" ContentType="application/vnd.openxmlformats-officedocument.presentationml.slideMaster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19.xml" ContentType="application/vnd.openxmlformats-officedocument.theme+xml"/>
  <Override PartName="/docProps/app.xml" ContentType="application/vnd.openxmlformats-officedocument.extended-properties+xml"/>
  <Override PartName="/ppt/slideMasters/slideMaster14.xml" ContentType="application/vnd.openxmlformats-officedocument.presentationml.slideMaster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theme/theme17.xml" ContentType="application/vnd.openxmlformats-officedocument.theme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10.xml" ContentType="application/vnd.openxmlformats-officedocument.presentationml.slideLayout+xml"/>
  <Override PartName="/ppt/theme/theme15.xml" ContentType="application/vnd.openxmlformats-officedocument.theme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heme/theme13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  <p:sldMasterId id="2147483662" r:id="rId2"/>
    <p:sldMasterId id="2147483664" r:id="rId3"/>
    <p:sldMasterId id="2147483666" r:id="rId4"/>
    <p:sldMasterId id="2147483668" r:id="rId5"/>
    <p:sldMasterId id="2147483670" r:id="rId6"/>
    <p:sldMasterId id="2147483672" r:id="rId7"/>
    <p:sldMasterId id="2147483674" r:id="rId8"/>
    <p:sldMasterId id="2147483676" r:id="rId9"/>
    <p:sldMasterId id="2147483678" r:id="rId10"/>
    <p:sldMasterId id="2147483680" r:id="rId11"/>
    <p:sldMasterId id="2147483682" r:id="rId12"/>
    <p:sldMasterId id="2147483684" r:id="rId13"/>
    <p:sldMasterId id="2147483686" r:id="rId14"/>
    <p:sldMasterId id="2147483688" r:id="rId15"/>
    <p:sldMasterId id="2147483690" r:id="rId16"/>
    <p:sldMasterId id="2147483692" r:id="rId17"/>
    <p:sldMasterId id="2147483694" r:id="rId18"/>
    <p:sldMasterId id="2147483696" r:id="rId19"/>
  </p:sldMasterIdLst>
  <p:sldIdLst>
    <p:sldId id="257" r:id="rId20"/>
    <p:sldId id="258" r:id="rId21"/>
    <p:sldId id="259" r:id="rId22"/>
    <p:sldId id="260" r:id="rId23"/>
    <p:sldId id="261" r:id="rId24"/>
    <p:sldId id="262" r:id="rId25"/>
    <p:sldId id="263" r:id="rId26"/>
    <p:sldId id="264" r:id="rId27"/>
    <p:sldId id="265" r:id="rId28"/>
    <p:sldId id="266" r:id="rId29"/>
    <p:sldId id="267" r:id="rId30"/>
    <p:sldId id="268" r:id="rId31"/>
    <p:sldId id="269" r:id="rId32"/>
    <p:sldId id="270" r:id="rId33"/>
    <p:sldId id="271" r:id="rId34"/>
    <p:sldId id="272" r:id="rId35"/>
    <p:sldId id="273" r:id="rId36"/>
    <p:sldId id="274" r:id="rId37"/>
    <p:sldId id="275" r:id="rId38"/>
  </p:sldIdLst>
  <p:sldSz cx="9144000" cy="6858000" type="screen4x3"/>
  <p:notesSz cx="6858000" cy="9144000"/>
  <p:embeddedFontLst>
    <p:embeddedFont>
      <p:font typeface="Arial Black" pitchFamily="34" charset="0"/>
      <p:bold r:id="rId39"/>
    </p:embeddedFont>
    <p:embeddedFont>
      <p:font typeface="Copperplate Gothic Bold" pitchFamily="34" charset="0"/>
      <p:regular r:id="rId40"/>
    </p:embeddedFont>
    <p:embeddedFont>
      <p:font typeface="Monotype Corsiva" pitchFamily="66" charset="0"/>
      <p:italic r:id="rId41"/>
    </p:embeddedFont>
    <p:embeddedFont>
      <p:font typeface="Lucida Calligraphy" pitchFamily="66" charset="0"/>
      <p:regular r:id="rId42"/>
    </p:embeddedFont>
    <p:embeddedFont>
      <p:font typeface="Tempus Sans ITC" pitchFamily="82" charset="0"/>
      <p:regular r:id="rId43"/>
    </p:embeddedFont>
    <p:embeddedFont>
      <p:font typeface="Verdana" pitchFamily="34" charset="0"/>
      <p:regular r:id="rId44"/>
      <p:bold r:id="rId45"/>
      <p:italic r:id="rId46"/>
      <p:boldItalic r:id="rId47"/>
    </p:embeddedFont>
    <p:embeddedFont>
      <p:font typeface="Century Schoolbook" pitchFamily="18" charset="0"/>
      <p:regular r:id="rId48"/>
      <p:bold r:id="rId49"/>
      <p:italic r:id="rId50"/>
      <p:boldItalic r:id="rId51"/>
    </p:embeddedFont>
    <p:embeddedFont>
      <p:font typeface="Bookman Old Style" pitchFamily="18" charset="0"/>
      <p:regular r:id="rId52"/>
      <p:bold r:id="rId53"/>
      <p:italic r:id="rId54"/>
      <p:boldItalic r:id="rId55"/>
    </p:embeddedFont>
    <p:embeddedFont>
      <p:font typeface="Papyrus" pitchFamily="66" charset="0"/>
      <p:regular r:id="rId56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3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7.xml"/><Relationship Id="rId39" Type="http://schemas.openxmlformats.org/officeDocument/2006/relationships/font" Target="fonts/font1.fntdata"/><Relationship Id="rId21" Type="http://schemas.openxmlformats.org/officeDocument/2006/relationships/slide" Target="slides/slide2.xml"/><Relationship Id="rId34" Type="http://schemas.openxmlformats.org/officeDocument/2006/relationships/slide" Target="slides/slide15.xml"/><Relationship Id="rId42" Type="http://schemas.openxmlformats.org/officeDocument/2006/relationships/font" Target="fonts/font4.fntdata"/><Relationship Id="rId47" Type="http://schemas.openxmlformats.org/officeDocument/2006/relationships/font" Target="fonts/font9.fntdata"/><Relationship Id="rId50" Type="http://schemas.openxmlformats.org/officeDocument/2006/relationships/font" Target="fonts/font12.fntdata"/><Relationship Id="rId55" Type="http://schemas.openxmlformats.org/officeDocument/2006/relationships/font" Target="fonts/font17.fntdata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6.xml"/><Relationship Id="rId33" Type="http://schemas.openxmlformats.org/officeDocument/2006/relationships/slide" Target="slides/slide14.xml"/><Relationship Id="rId38" Type="http://schemas.openxmlformats.org/officeDocument/2006/relationships/slide" Target="slides/slide19.xml"/><Relationship Id="rId46" Type="http://schemas.openxmlformats.org/officeDocument/2006/relationships/font" Target="fonts/font8.fntdata"/><Relationship Id="rId59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1.xml"/><Relationship Id="rId29" Type="http://schemas.openxmlformats.org/officeDocument/2006/relationships/slide" Target="slides/slide10.xml"/><Relationship Id="rId41" Type="http://schemas.openxmlformats.org/officeDocument/2006/relationships/font" Target="fonts/font3.fntdata"/><Relationship Id="rId54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5.xml"/><Relationship Id="rId32" Type="http://schemas.openxmlformats.org/officeDocument/2006/relationships/slide" Target="slides/slide13.xml"/><Relationship Id="rId37" Type="http://schemas.openxmlformats.org/officeDocument/2006/relationships/slide" Target="slides/slide18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3" Type="http://schemas.openxmlformats.org/officeDocument/2006/relationships/font" Target="fonts/font15.fntdata"/><Relationship Id="rId58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4.xml"/><Relationship Id="rId28" Type="http://schemas.openxmlformats.org/officeDocument/2006/relationships/slide" Target="slides/slide9.xml"/><Relationship Id="rId36" Type="http://schemas.openxmlformats.org/officeDocument/2006/relationships/slide" Target="slides/slide17.xml"/><Relationship Id="rId49" Type="http://schemas.openxmlformats.org/officeDocument/2006/relationships/font" Target="fonts/font11.fntdata"/><Relationship Id="rId57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12.xml"/><Relationship Id="rId44" Type="http://schemas.openxmlformats.org/officeDocument/2006/relationships/font" Target="fonts/font6.fntdata"/><Relationship Id="rId52" Type="http://schemas.openxmlformats.org/officeDocument/2006/relationships/font" Target="fonts/font14.fntdata"/><Relationship Id="rId60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3.xml"/><Relationship Id="rId27" Type="http://schemas.openxmlformats.org/officeDocument/2006/relationships/slide" Target="slides/slide8.xml"/><Relationship Id="rId30" Type="http://schemas.openxmlformats.org/officeDocument/2006/relationships/slide" Target="slides/slide11.xml"/><Relationship Id="rId35" Type="http://schemas.openxmlformats.org/officeDocument/2006/relationships/slide" Target="slides/slide16.xml"/><Relationship Id="rId43" Type="http://schemas.openxmlformats.org/officeDocument/2006/relationships/font" Target="fonts/font5.fntdata"/><Relationship Id="rId48" Type="http://schemas.openxmlformats.org/officeDocument/2006/relationships/font" Target="fonts/font10.fntdata"/><Relationship Id="rId56" Type="http://schemas.openxmlformats.org/officeDocument/2006/relationships/font" Target="fonts/font18.fntdata"/><Relationship Id="rId8" Type="http://schemas.openxmlformats.org/officeDocument/2006/relationships/slideMaster" Target="slideMasters/slideMaster8.xml"/><Relationship Id="rId51" Type="http://schemas.openxmlformats.org/officeDocument/2006/relationships/font" Target="fonts/font13.fntdata"/><Relationship Id="rId3" Type="http://schemas.openxmlformats.org/officeDocument/2006/relationships/slideMaster" Target="slideMasters/slideMaster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2895600" y="1752600"/>
            <a:ext cx="56388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6563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3886200" y="3505200"/>
            <a:ext cx="4648200" cy="14478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419552A-F575-4855-93C3-A7FCC47C4E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AAD1B54-50FB-45A8-8C05-768063CE44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D80ACCE-3CBD-4704-8BA8-037F66197D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82172D8-EB22-45BE-87E4-CD3990E521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52C18AA-31C2-499E-BD00-9DDF7AE7DC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C8D2FB8-D495-4F48-82BD-B5F6C45498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D891B0B-83ED-4AFD-91BA-E716B3CDE6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8FE2DC5-8AC5-4EA2-AB86-6C657D8BDA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0E583C0-352D-454E-A367-798629CFDE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225AEC7-3237-47C0-A78A-14A65325A1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91B6858-FEE3-43A2-876C-53BE117A1A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1DBEF80-92C4-4624-9720-0596889010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B99E288-C6FB-49C1-B3B3-ACE6A2E013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148FF5F-1201-423F-9831-9CBC762768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827212E-A7AD-4594-9132-511DDF1A3D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C78231F-F525-4FFD-A192-266F84CF0F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9E36E87-77BB-41D4-9B6A-5F0721D940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8C975ED-713D-4585-8225-DE0BAD402C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284E441-7FF8-4163-8380-5F2AA95770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1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12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13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14.xml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5.xml"/><Relationship Id="rId1" Type="http://schemas.openxmlformats.org/officeDocument/2006/relationships/slideLayout" Target="../slideLayouts/slideLayout15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6.xml"/><Relationship Id="rId1" Type="http://schemas.openxmlformats.org/officeDocument/2006/relationships/slideLayout" Target="../slideLayouts/slideLayout16.xml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7.xml"/><Relationship Id="rId1" Type="http://schemas.openxmlformats.org/officeDocument/2006/relationships/slideLayout" Target="../slideLayouts/slideLayout17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8.xml"/><Relationship Id="rId1" Type="http://schemas.openxmlformats.org/officeDocument/2006/relationships/slideLayout" Target="../slideLayouts/slideLayout18.xml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9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47800" y="381000"/>
            <a:ext cx="7239000" cy="103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00" y="1600200"/>
            <a:ext cx="6781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55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5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5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415D5CC-C818-474A-9E65-6BB66E9B72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47800" y="381000"/>
            <a:ext cx="7239000" cy="103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00" y="1600200"/>
            <a:ext cx="6781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55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5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5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D7F8B6E-4583-4321-BFF2-B734AA29CF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47800" y="381000"/>
            <a:ext cx="7239000" cy="103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00" y="1600200"/>
            <a:ext cx="6781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55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5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5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0EF67D5-B90F-43B4-9B6F-29232FD6C9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47800" y="381000"/>
            <a:ext cx="7239000" cy="103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00" y="1600200"/>
            <a:ext cx="6781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55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5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5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9CA9379-EFCD-4D84-81A6-240D7517FC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47800" y="381000"/>
            <a:ext cx="7239000" cy="103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00" y="1600200"/>
            <a:ext cx="6781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55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5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5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67A30AF-CA16-45E1-98D7-02B58870BE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47800" y="381000"/>
            <a:ext cx="7239000" cy="103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00" y="1600200"/>
            <a:ext cx="6781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55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5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5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9D5AECB-374A-4E57-86D6-FF111F5554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47800" y="381000"/>
            <a:ext cx="7239000" cy="103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00" y="1600200"/>
            <a:ext cx="6781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55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5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5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B6C1B7F-9133-4FDB-9356-233C68BAA5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47800" y="381000"/>
            <a:ext cx="7239000" cy="103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00" y="1600200"/>
            <a:ext cx="6781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55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5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5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05FFF41-FAC2-4CF2-A1F4-859C1A059A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47800" y="381000"/>
            <a:ext cx="7239000" cy="103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00" y="1600200"/>
            <a:ext cx="6781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55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5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5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2FA9EB0-7382-4622-AC33-AF0C4E9C74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47800" y="381000"/>
            <a:ext cx="7239000" cy="103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00" y="1600200"/>
            <a:ext cx="6781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55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5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5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F2DB4B1-0ADB-4E0C-A5B6-1B907DE67D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47800" y="381000"/>
            <a:ext cx="7239000" cy="103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00" y="1600200"/>
            <a:ext cx="6781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55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5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5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FA21C32-2215-476A-890A-57AF41BD0D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47800" y="381000"/>
            <a:ext cx="7239000" cy="103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00" y="1600200"/>
            <a:ext cx="6781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55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5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5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5F58F3D-482F-426A-9D1A-77234C46C7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47800" y="381000"/>
            <a:ext cx="7239000" cy="103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00" y="1600200"/>
            <a:ext cx="6781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55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5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5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664D8C8-F4E2-4675-A427-FF0FE2F0FC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47800" y="381000"/>
            <a:ext cx="7239000" cy="103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00" y="1600200"/>
            <a:ext cx="6781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55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5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5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19691F9-A652-4FB9-A9FA-F6A4022090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47800" y="381000"/>
            <a:ext cx="7239000" cy="103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00" y="1600200"/>
            <a:ext cx="6781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55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5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5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B63A7D1-911F-466F-A642-0BB9DABBD5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47800" y="381000"/>
            <a:ext cx="7239000" cy="103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00" y="1600200"/>
            <a:ext cx="6781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55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5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5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0EEE086-EFFD-4074-857C-6BA696F0EA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47800" y="381000"/>
            <a:ext cx="7239000" cy="103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00" y="1600200"/>
            <a:ext cx="6781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55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5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5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9CD95E6-5650-4A9D-BD41-11B48B3E6E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47800" y="381000"/>
            <a:ext cx="7239000" cy="103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00" y="1600200"/>
            <a:ext cx="6781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55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5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5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C70BE7D-A82E-4F1E-8CD0-B164DE101B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47800" y="381000"/>
            <a:ext cx="7239000" cy="103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00" y="1600200"/>
            <a:ext cx="6781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55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5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5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71D3746-7E58-4C7E-848A-6D239BF13D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667000" y="762000"/>
            <a:ext cx="5638800" cy="5029200"/>
          </a:xfrm>
        </p:spPr>
        <p:txBody>
          <a:bodyPr/>
          <a:lstStyle/>
          <a:p>
            <a:pPr eaLnBrk="1" hangingPunct="1"/>
            <a:r>
              <a:rPr lang="en-US" sz="7200" smtClean="0">
                <a:latin typeface="Copperplate Gothic Bold" pitchFamily="34" charset="0"/>
              </a:rPr>
              <a:t>Affair Proofing Your Marriage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C:\Documents and Settings\Owner\My Documents\My Pictures\doctor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438400"/>
            <a:ext cx="3643313" cy="386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0" y="228600"/>
            <a:ext cx="5791200" cy="6172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b="1" smtClean="0"/>
              <a:t>Diagnosis:  Infiltrating Ductal Carcinoma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Specimen Type: Complete excision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Tumor Size: 2.1 cm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Histological Type: Invasive ductal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Histological Grade: Total Score: 2.6 Points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Extent of Invasion: T1 – T2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Margins: Margins uninvolved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ER: 89% - Favorable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PR: 98% - Favorable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Her2/neu: N/A – Normal limit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P53: 8% - Favorable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Regional Lymph Nodes:  N0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Metastasis: M0</a:t>
            </a:r>
          </a:p>
        </p:txBody>
      </p:sp>
      <p:sp>
        <p:nvSpPr>
          <p:cNvPr id="40964" name="AutoShape 4"/>
          <p:cNvSpPr>
            <a:spLocks noChangeArrowheads="1"/>
          </p:cNvSpPr>
          <p:nvPr/>
        </p:nvSpPr>
        <p:spPr bwMode="auto">
          <a:xfrm rot="5400000">
            <a:off x="-76200" y="76200"/>
            <a:ext cx="2667000" cy="2514600"/>
          </a:xfrm>
          <a:prstGeom prst="rtTriangle">
            <a:avLst/>
          </a:prstGeom>
          <a:gradFill rotWithShape="0">
            <a:gsLst>
              <a:gs pos="0">
                <a:srgbClr val="EAA802"/>
              </a:gs>
              <a:gs pos="100000">
                <a:srgbClr val="FCEED2"/>
              </a:gs>
            </a:gsLst>
            <a:lin ang="2700000" scaled="1"/>
          </a:gradFill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000000"/>
              </a:solidFill>
            </a:endParaRPr>
          </a:p>
        </p:txBody>
      </p:sp>
      <p:sp>
        <p:nvSpPr>
          <p:cNvPr id="40965" name="AutoShape 5"/>
          <p:cNvSpPr>
            <a:spLocks noChangeArrowheads="1"/>
          </p:cNvSpPr>
          <p:nvPr/>
        </p:nvSpPr>
        <p:spPr bwMode="auto">
          <a:xfrm rot="10800000" flipV="1">
            <a:off x="6477000" y="4267200"/>
            <a:ext cx="2667000" cy="2590800"/>
          </a:xfrm>
          <a:prstGeom prst="rtTriangle">
            <a:avLst/>
          </a:prstGeom>
          <a:gradFill rotWithShape="0">
            <a:gsLst>
              <a:gs pos="0">
                <a:srgbClr val="FCEED2"/>
              </a:gs>
              <a:gs pos="100000">
                <a:srgbClr val="EAA802"/>
              </a:gs>
            </a:gsLst>
            <a:lin ang="2700000" scaled="1"/>
          </a:gradFill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latin typeface="Copperplate Gothic Bold" pitchFamily="34" charset="0"/>
              </a:rPr>
              <a:t>Pathology Of An Affair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1752600"/>
            <a:ext cx="6781800" cy="1219200"/>
          </a:xfrm>
        </p:spPr>
        <p:txBody>
          <a:bodyPr/>
          <a:lstStyle/>
          <a:p>
            <a:pPr eaLnBrk="1" hangingPunct="1">
              <a:lnSpc>
                <a:spcPct val="125000"/>
              </a:lnSpc>
              <a:spcBef>
                <a:spcPct val="75000"/>
              </a:spcBef>
              <a:buSzPct val="200000"/>
              <a:buFontTx/>
              <a:buBlip>
                <a:blip r:embed="rId2"/>
              </a:buBlip>
            </a:pPr>
            <a:r>
              <a:rPr lang="en-US" sz="4800" b="1" smtClean="0">
                <a:latin typeface="Monotype Corsiva" pitchFamily="66" charset="0"/>
              </a:rPr>
              <a:t>Vulnerability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1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C:\Documents and Settings\Owner\My Documents\My Pictures\pills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0"/>
            <a:ext cx="5791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3657600"/>
            <a:ext cx="8686800" cy="28956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mtClean="0">
                <a:solidFill>
                  <a:srgbClr val="FFFFCC"/>
                </a:solidFill>
                <a:latin typeface="Lucida Calligraphy" pitchFamily="66" charset="0"/>
                <a:cs typeface="Times New Roman" pitchFamily="18" charset="0"/>
              </a:rPr>
              <a:t>"Preventing affairs is not like having a one-time inoculation - or even getting occasional booster shots. It's more like taking a pill every day for the rest of your life."</a:t>
            </a:r>
            <a:r>
              <a:rPr lang="en-US" sz="2400" smtClean="0">
                <a:solidFill>
                  <a:srgbClr val="D4FF7F"/>
                </a:solidFill>
                <a:cs typeface="Times New Roman" pitchFamily="18" charset="0"/>
              </a:rPr>
              <a:t> </a:t>
            </a:r>
          </a:p>
          <a:p>
            <a:pPr algn="r" eaLnBrk="1" hangingPunct="1">
              <a:lnSpc>
                <a:spcPct val="90000"/>
              </a:lnSpc>
              <a:buFontTx/>
              <a:buNone/>
            </a:pPr>
            <a:r>
              <a:rPr lang="en-US" sz="2800" b="1" smtClean="0">
                <a:solidFill>
                  <a:schemeClr val="bg1"/>
                </a:solidFill>
                <a:cs typeface="Times New Roman" pitchFamily="18" charset="0"/>
              </a:rPr>
              <a:t>Peggy Vaughn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latin typeface="Copperplate Gothic Bold" pitchFamily="34" charset="0"/>
              </a:rPr>
              <a:t>Pathology Of An Affair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1752600"/>
            <a:ext cx="6781800" cy="1219200"/>
          </a:xfrm>
        </p:spPr>
        <p:txBody>
          <a:bodyPr/>
          <a:lstStyle/>
          <a:p>
            <a:pPr eaLnBrk="1" hangingPunct="1">
              <a:lnSpc>
                <a:spcPct val="125000"/>
              </a:lnSpc>
              <a:spcBef>
                <a:spcPct val="75000"/>
              </a:spcBef>
              <a:buSzPct val="200000"/>
              <a:buFontTx/>
              <a:buBlip>
                <a:blip r:embed="rId2"/>
              </a:buBlip>
            </a:pPr>
            <a:r>
              <a:rPr lang="en-US" sz="4800" b="1" smtClean="0">
                <a:latin typeface="Monotype Corsiva" pitchFamily="66" charset="0"/>
              </a:rPr>
              <a:t> Vulnerability</a:t>
            </a:r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1828800" y="2895600"/>
            <a:ext cx="67818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25000"/>
              </a:lnSpc>
              <a:spcBef>
                <a:spcPct val="75000"/>
              </a:spcBef>
              <a:buSzPct val="200000"/>
              <a:buFontTx/>
              <a:buBlip>
                <a:blip r:embed="rId2"/>
              </a:buBlip>
            </a:pPr>
            <a:r>
              <a:rPr lang="en-US" sz="4800" b="1">
                <a:solidFill>
                  <a:srgbClr val="000000"/>
                </a:solidFill>
                <a:latin typeface="Monotype Corsiva" pitchFamily="66" charset="0"/>
              </a:rPr>
              <a:t> Emotional Involvement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2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8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191000" y="228600"/>
            <a:ext cx="4800600" cy="64008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4000" b="1" smtClean="0">
                <a:solidFill>
                  <a:srgbClr val="EBF1FF"/>
                </a:solidFill>
                <a:latin typeface="Tempus Sans ITC" pitchFamily="82" charset="0"/>
                <a:cs typeface="Times New Roman" pitchFamily="18" charset="0"/>
              </a:rPr>
              <a:t>Because people tend to say that nothing is going on when there is no physical contact, they feel safe because they think they are still walking within the boundary – when they are really crossing the line.</a:t>
            </a:r>
            <a:r>
              <a:rPr lang="en-US" smtClean="0">
                <a:latin typeface="Verdana" pitchFamily="34" charset="0"/>
                <a:cs typeface="Times New Roman" pitchFamily="18" charset="0"/>
              </a:rPr>
              <a:t> </a:t>
            </a:r>
          </a:p>
        </p:txBody>
      </p:sp>
      <p:pic>
        <p:nvPicPr>
          <p:cNvPr id="45073" name="Picture 17" descr="http://casildagj.files.wordpress.com/2008/11/2844301306_44e16fea6b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450793"/>
            <a:ext cx="4267200" cy="6407207"/>
          </a:xfrm>
          <a:prstGeom prst="rect">
            <a:avLst/>
          </a:prstGeom>
          <a:noFill/>
          <a:effectLst>
            <a:softEdge rad="635000"/>
          </a:effec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4" name="Picture 4" descr="C:\Users\Mark\AppData\Local\Microsoft\Windows\Temporary Internet Files\Content.IE5\EULSMEVG\MP900439284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4572000"/>
            <a:ext cx="3429000" cy="2286000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4608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905000" y="457200"/>
            <a:ext cx="6781800" cy="59436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3600" b="1" smtClean="0">
                <a:latin typeface="Century Schoolbook" pitchFamily="18" charset="0"/>
                <a:cs typeface="Times New Roman" pitchFamily="18" charset="0"/>
              </a:rPr>
              <a:t>Three signs indicate that a friendship between people of the opposite sex has crossed the line into infidelity: </a:t>
            </a:r>
          </a:p>
          <a:p>
            <a:pPr algn="r" eaLnBrk="1" hangingPunct="1">
              <a:spcBef>
                <a:spcPct val="50000"/>
              </a:spcBef>
              <a:buFontTx/>
              <a:buNone/>
            </a:pPr>
            <a:endParaRPr lang="en-US" b="1" smtClean="0">
              <a:latin typeface="Times New Roman" pitchFamily="18" charset="0"/>
            </a:endParaRPr>
          </a:p>
          <a:p>
            <a:pPr algn="r" eaLnBrk="1" hangingPunct="1">
              <a:spcBef>
                <a:spcPct val="50000"/>
              </a:spcBef>
              <a:buFontTx/>
              <a:buNone/>
            </a:pPr>
            <a:endParaRPr lang="en-US" b="1" smtClean="0">
              <a:latin typeface="Times New Roman" pitchFamily="18" charset="0"/>
            </a:endParaRPr>
          </a:p>
          <a:p>
            <a:pPr algn="r" eaLnBrk="1" hangingPunct="1">
              <a:spcBef>
                <a:spcPct val="50000"/>
              </a:spcBef>
              <a:buFontTx/>
              <a:buNone/>
            </a:pPr>
            <a:endParaRPr lang="en-US" b="1" smtClean="0">
              <a:latin typeface="Times New Roman" pitchFamily="18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b="1" smtClean="0">
                <a:latin typeface="Times New Roman" pitchFamily="18" charset="0"/>
              </a:rPr>
              <a:t>Dr. Shirley Glass</a:t>
            </a:r>
          </a:p>
        </p:txBody>
      </p:sp>
      <p:sp>
        <p:nvSpPr>
          <p:cNvPr id="76803" name="Text Box 3"/>
          <p:cNvSpPr txBox="1">
            <a:spLocks noChangeArrowheads="1"/>
          </p:cNvSpPr>
          <p:nvPr/>
        </p:nvSpPr>
        <p:spPr bwMode="auto">
          <a:xfrm>
            <a:off x="2362200" y="3581400"/>
            <a:ext cx="6324600" cy="220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lnSpc>
                <a:spcPct val="90000"/>
              </a:lnSpc>
              <a:spcBef>
                <a:spcPct val="50000"/>
              </a:spcBef>
            </a:pPr>
            <a:r>
              <a:rPr lang="en-US" sz="3600" b="1">
                <a:solidFill>
                  <a:srgbClr val="000000"/>
                </a:solidFill>
                <a:latin typeface="Century Schoolbook" pitchFamily="18" charset="0"/>
                <a:cs typeface="Times New Roman" pitchFamily="18" charset="0"/>
              </a:rPr>
              <a:t>(1) Emotional Intimacy, </a:t>
            </a:r>
          </a:p>
          <a:p>
            <a:pPr lvl="1">
              <a:lnSpc>
                <a:spcPct val="90000"/>
              </a:lnSpc>
              <a:spcBef>
                <a:spcPct val="20000"/>
              </a:spcBef>
            </a:pPr>
            <a:r>
              <a:rPr lang="en-US" sz="3600" b="1">
                <a:solidFill>
                  <a:srgbClr val="000000"/>
                </a:solidFill>
                <a:latin typeface="Century Schoolbook" pitchFamily="18" charset="0"/>
                <a:cs typeface="Times New Roman" pitchFamily="18" charset="0"/>
              </a:rPr>
              <a:t>(2) Sexual Tension </a:t>
            </a:r>
          </a:p>
          <a:p>
            <a:pPr lvl="1">
              <a:lnSpc>
                <a:spcPct val="90000"/>
              </a:lnSpc>
              <a:spcBef>
                <a:spcPct val="20000"/>
              </a:spcBef>
            </a:pPr>
            <a:r>
              <a:rPr lang="en-US" sz="3600" b="1">
                <a:solidFill>
                  <a:srgbClr val="000000"/>
                </a:solidFill>
                <a:latin typeface="Century Schoolbook" pitchFamily="18" charset="0"/>
                <a:cs typeface="Times New Roman" pitchFamily="18" charset="0"/>
              </a:rPr>
              <a:t>(3) Secrecy</a:t>
            </a:r>
            <a:r>
              <a:rPr lang="en-US" sz="3200" b="1">
                <a:solidFill>
                  <a:srgbClr val="000000"/>
                </a:solidFill>
                <a:latin typeface="Century Schoolbook" pitchFamily="18" charset="0"/>
              </a:rPr>
              <a:t> </a:t>
            </a:r>
          </a:p>
          <a:p>
            <a:pPr eaLnBrk="0" hangingPunct="0">
              <a:spcBef>
                <a:spcPct val="50000"/>
              </a:spcBef>
            </a:pPr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 bldLvl="2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latin typeface="Copperplate Gothic Bold" pitchFamily="34" charset="0"/>
              </a:rPr>
              <a:t>Pathology Of An Affair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1752600"/>
            <a:ext cx="6781800" cy="1219200"/>
          </a:xfrm>
        </p:spPr>
        <p:txBody>
          <a:bodyPr/>
          <a:lstStyle/>
          <a:p>
            <a:pPr eaLnBrk="1" hangingPunct="1">
              <a:lnSpc>
                <a:spcPct val="125000"/>
              </a:lnSpc>
              <a:spcBef>
                <a:spcPct val="75000"/>
              </a:spcBef>
              <a:buSzPct val="200000"/>
              <a:buFontTx/>
              <a:buBlip>
                <a:blip r:embed="rId2"/>
              </a:buBlip>
            </a:pPr>
            <a:r>
              <a:rPr lang="en-US" sz="4800" b="1" smtClean="0">
                <a:latin typeface="Monotype Corsiva" pitchFamily="66" charset="0"/>
              </a:rPr>
              <a:t> Vulnerability</a:t>
            </a:r>
          </a:p>
        </p:txBody>
      </p:sp>
      <p:sp>
        <p:nvSpPr>
          <p:cNvPr id="47108" name="Rectangle 4"/>
          <p:cNvSpPr>
            <a:spLocks noChangeArrowheads="1"/>
          </p:cNvSpPr>
          <p:nvPr/>
        </p:nvSpPr>
        <p:spPr bwMode="auto">
          <a:xfrm>
            <a:off x="1828800" y="2895600"/>
            <a:ext cx="67818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25000"/>
              </a:lnSpc>
              <a:spcBef>
                <a:spcPct val="75000"/>
              </a:spcBef>
              <a:buSzPct val="200000"/>
              <a:buFontTx/>
              <a:buBlip>
                <a:blip r:embed="rId2"/>
              </a:buBlip>
            </a:pPr>
            <a:r>
              <a:rPr lang="en-US" sz="4800" b="1">
                <a:solidFill>
                  <a:srgbClr val="000000"/>
                </a:solidFill>
                <a:latin typeface="Monotype Corsiva" pitchFamily="66" charset="0"/>
              </a:rPr>
              <a:t> Emotional Involvement</a:t>
            </a:r>
          </a:p>
        </p:txBody>
      </p:sp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1828800" y="4114800"/>
            <a:ext cx="67818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25000"/>
              </a:lnSpc>
              <a:spcBef>
                <a:spcPct val="75000"/>
              </a:spcBef>
              <a:buSzPct val="200000"/>
              <a:buFontTx/>
              <a:buBlip>
                <a:blip r:embed="rId2"/>
              </a:buBlip>
            </a:pPr>
            <a:r>
              <a:rPr lang="en-US" sz="4800" b="1">
                <a:solidFill>
                  <a:srgbClr val="000000"/>
                </a:solidFill>
                <a:latin typeface="Monotype Corsiva" pitchFamily="66" charset="0"/>
              </a:rPr>
              <a:t> Physical Involvement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3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3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3" descr="C:\Documents and Settings\Owner\My Documents\My Pictures\couple9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3053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657600" y="533400"/>
            <a:ext cx="5257800" cy="57912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4400" b="1" smtClean="0">
                <a:solidFill>
                  <a:srgbClr val="FFFF66"/>
                </a:solidFill>
                <a:latin typeface="Bookman Old Style" pitchFamily="18" charset="0"/>
                <a:cs typeface="Times New Roman" pitchFamily="18" charset="0"/>
              </a:rPr>
              <a:t>Once a relationship becomes physical, it is hard to get out. It is like a full-blown addiction to the relationship.</a:t>
            </a:r>
            <a:r>
              <a:rPr lang="en-US" b="1" smtClean="0">
                <a:solidFill>
                  <a:srgbClr val="FFFF66"/>
                </a:solidFill>
                <a:latin typeface="Verdana" pitchFamily="34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latin typeface="Copperplate Gothic Bold" pitchFamily="34" charset="0"/>
              </a:rPr>
              <a:t>Pathology Of An Affair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1752600"/>
            <a:ext cx="6781800" cy="1219200"/>
          </a:xfrm>
        </p:spPr>
        <p:txBody>
          <a:bodyPr/>
          <a:lstStyle/>
          <a:p>
            <a:pPr eaLnBrk="1" hangingPunct="1">
              <a:lnSpc>
                <a:spcPct val="125000"/>
              </a:lnSpc>
              <a:spcBef>
                <a:spcPct val="75000"/>
              </a:spcBef>
              <a:buSzPct val="200000"/>
              <a:buFontTx/>
              <a:buBlip>
                <a:blip r:embed="rId2"/>
              </a:buBlip>
            </a:pPr>
            <a:r>
              <a:rPr lang="en-US" sz="4800" b="1" smtClean="0">
                <a:latin typeface="Monotype Corsiva" pitchFamily="66" charset="0"/>
              </a:rPr>
              <a:t> Vulnerability</a:t>
            </a:r>
          </a:p>
        </p:txBody>
      </p:sp>
      <p:sp>
        <p:nvSpPr>
          <p:cNvPr id="49156" name="Rectangle 4"/>
          <p:cNvSpPr>
            <a:spLocks noChangeArrowheads="1"/>
          </p:cNvSpPr>
          <p:nvPr/>
        </p:nvSpPr>
        <p:spPr bwMode="auto">
          <a:xfrm>
            <a:off x="1828800" y="2895600"/>
            <a:ext cx="67818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25000"/>
              </a:lnSpc>
              <a:spcBef>
                <a:spcPct val="75000"/>
              </a:spcBef>
              <a:buSzPct val="200000"/>
              <a:buFontTx/>
              <a:buBlip>
                <a:blip r:embed="rId2"/>
              </a:buBlip>
            </a:pPr>
            <a:r>
              <a:rPr lang="en-US" sz="4800" b="1">
                <a:solidFill>
                  <a:srgbClr val="000000"/>
                </a:solidFill>
                <a:latin typeface="Monotype Corsiva" pitchFamily="66" charset="0"/>
              </a:rPr>
              <a:t> Emotional Involvement</a:t>
            </a:r>
          </a:p>
        </p:txBody>
      </p:sp>
      <p:sp>
        <p:nvSpPr>
          <p:cNvPr id="49157" name="Rectangle 5"/>
          <p:cNvSpPr>
            <a:spLocks noChangeArrowheads="1"/>
          </p:cNvSpPr>
          <p:nvPr/>
        </p:nvSpPr>
        <p:spPr bwMode="auto">
          <a:xfrm>
            <a:off x="1828800" y="4114800"/>
            <a:ext cx="67818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25000"/>
              </a:lnSpc>
              <a:spcBef>
                <a:spcPct val="75000"/>
              </a:spcBef>
              <a:buSzPct val="200000"/>
              <a:buFontTx/>
              <a:buBlip>
                <a:blip r:embed="rId2"/>
              </a:buBlip>
            </a:pPr>
            <a:r>
              <a:rPr lang="en-US" sz="4800" b="1">
                <a:solidFill>
                  <a:srgbClr val="000000"/>
                </a:solidFill>
                <a:latin typeface="Monotype Corsiva" pitchFamily="66" charset="0"/>
              </a:rPr>
              <a:t> Physical Involvement</a:t>
            </a:r>
          </a:p>
        </p:txBody>
      </p:sp>
      <p:sp>
        <p:nvSpPr>
          <p:cNvPr id="74758" name="Rectangle 6"/>
          <p:cNvSpPr>
            <a:spLocks noChangeArrowheads="1"/>
          </p:cNvSpPr>
          <p:nvPr/>
        </p:nvSpPr>
        <p:spPr bwMode="auto">
          <a:xfrm>
            <a:off x="1828800" y="5257800"/>
            <a:ext cx="6781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25000"/>
              </a:lnSpc>
              <a:spcBef>
                <a:spcPct val="75000"/>
              </a:spcBef>
              <a:buSzPct val="200000"/>
              <a:buFontTx/>
              <a:buBlip>
                <a:blip r:embed="rId2"/>
              </a:buBlip>
            </a:pPr>
            <a:r>
              <a:rPr lang="en-US" sz="4800" b="1">
                <a:solidFill>
                  <a:srgbClr val="000000"/>
                </a:solidFill>
                <a:latin typeface="Monotype Corsiva" pitchFamily="66" charset="0"/>
              </a:rPr>
              <a:t> Rationalization</a:t>
            </a: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4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8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400" b="1" smtClean="0">
                <a:latin typeface="Copperplate Gothic Bold" pitchFamily="34" charset="0"/>
              </a:rPr>
              <a:t>Preventing An Affair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5000" y="1905000"/>
            <a:ext cx="6781800" cy="1447800"/>
          </a:xfrm>
        </p:spPr>
        <p:txBody>
          <a:bodyPr/>
          <a:lstStyle/>
          <a:p>
            <a:pPr eaLnBrk="1" hangingPunct="1">
              <a:lnSpc>
                <a:spcPct val="110000"/>
              </a:lnSpc>
              <a:spcBef>
                <a:spcPct val="75000"/>
              </a:spcBef>
              <a:buSzPct val="200000"/>
              <a:buFontTx/>
              <a:buBlip>
                <a:blip r:embed="rId2"/>
              </a:buBlip>
            </a:pPr>
            <a:r>
              <a:rPr lang="en-US" sz="4400" b="1" smtClean="0">
                <a:latin typeface="Monotype Corsiva" pitchFamily="66" charset="0"/>
              </a:rPr>
              <a:t> </a:t>
            </a:r>
            <a:r>
              <a:rPr lang="en-US" sz="6600" b="1" smtClean="0">
                <a:latin typeface="Monotype Corsiva" pitchFamily="66" charset="0"/>
              </a:rPr>
              <a:t>Guard Your Heart</a:t>
            </a:r>
          </a:p>
        </p:txBody>
      </p:sp>
      <p:pic>
        <p:nvPicPr>
          <p:cNvPr id="50189" name="Picture 13" descr="http://rahmah.webs.com/1e7157cea646328b5621549xc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3505200"/>
            <a:ext cx="4979504" cy="2743200"/>
          </a:xfrm>
          <a:prstGeom prst="ellipse">
            <a:avLst/>
          </a:prstGeom>
          <a:noFill/>
          <a:effectLst>
            <a:softEdge rad="6350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5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828800" y="1219200"/>
            <a:ext cx="6324600" cy="5029200"/>
          </a:xfrm>
        </p:spPr>
        <p:txBody>
          <a:bodyPr/>
          <a:lstStyle/>
          <a:p>
            <a:pPr algn="ctr" eaLnBrk="1" hangingPunct="1">
              <a:spcBef>
                <a:spcPct val="75000"/>
              </a:spcBef>
              <a:buClr>
                <a:schemeClr val="tx1"/>
              </a:buClr>
              <a:buSzPct val="200000"/>
              <a:buFontTx/>
              <a:buNone/>
            </a:pPr>
            <a:r>
              <a:rPr lang="en-US" sz="4400" b="1" smtClean="0">
                <a:latin typeface="Monotype Corsiva" pitchFamily="66" charset="0"/>
              </a:rPr>
              <a:t> </a:t>
            </a:r>
            <a:r>
              <a:rPr lang="en-US" sz="8000" b="1" smtClean="0">
                <a:latin typeface="Monotype Corsiva" pitchFamily="66" charset="0"/>
                <a:cs typeface="Times New Roman" pitchFamily="18" charset="0"/>
              </a:rPr>
              <a:t>Do not let your heart turn to her ways</a:t>
            </a:r>
            <a:r>
              <a:rPr lang="en-US" sz="8000" b="1" smtClean="0">
                <a:latin typeface="Monotype Corsiva" pitchFamily="66" charset="0"/>
              </a:rPr>
              <a:t> </a:t>
            </a:r>
          </a:p>
          <a:p>
            <a:pPr algn="r" eaLnBrk="1" hangingPunct="1">
              <a:buClr>
                <a:schemeClr val="tx1"/>
              </a:buClr>
              <a:buSzPct val="200000"/>
              <a:buFontTx/>
              <a:buNone/>
            </a:pPr>
            <a:r>
              <a:rPr lang="en-US" sz="5400" b="1" smtClean="0">
                <a:solidFill>
                  <a:srgbClr val="666699"/>
                </a:solidFill>
                <a:latin typeface="Monotype Corsiva" pitchFamily="66" charset="0"/>
              </a:rPr>
              <a:t>Proverbs 7:25a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400" b="1" smtClean="0">
                <a:latin typeface="Copperplate Gothic Bold" pitchFamily="34" charset="0"/>
              </a:rPr>
              <a:t>Preventing  An Affair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5000" y="1905000"/>
            <a:ext cx="6781800" cy="1447800"/>
          </a:xfrm>
        </p:spPr>
        <p:txBody>
          <a:bodyPr/>
          <a:lstStyle/>
          <a:p>
            <a:pPr eaLnBrk="1" hangingPunct="1">
              <a:lnSpc>
                <a:spcPct val="110000"/>
              </a:lnSpc>
              <a:spcBef>
                <a:spcPct val="75000"/>
              </a:spcBef>
              <a:buSzPct val="200000"/>
              <a:buFontTx/>
              <a:buBlip>
                <a:blip r:embed="rId2"/>
              </a:buBlip>
            </a:pPr>
            <a:r>
              <a:rPr lang="en-US" sz="4400" b="1" smtClean="0">
                <a:latin typeface="Monotype Corsiva" pitchFamily="66" charset="0"/>
              </a:rPr>
              <a:t> </a:t>
            </a:r>
            <a:r>
              <a:rPr lang="en-US" sz="6600" b="1" smtClean="0">
                <a:latin typeface="Monotype Corsiva" pitchFamily="66" charset="0"/>
              </a:rPr>
              <a:t>Watch Your Step</a:t>
            </a:r>
          </a:p>
        </p:txBody>
      </p:sp>
      <p:pic>
        <p:nvPicPr>
          <p:cNvPr id="52228" name="Picture 7" descr="http://t0.gstatic.com/images?q=tbn:ANd9GcRRNwwOBsHWl0J_YelsWDNyEY5m1etB6piDHX2uezorJ2_NM-UK&amp;t=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546" t="2786" r="4546" b="30313"/>
          <a:stretch>
            <a:fillRect/>
          </a:stretch>
        </p:blipFill>
        <p:spPr bwMode="auto">
          <a:xfrm>
            <a:off x="6781800" y="3856038"/>
            <a:ext cx="2057400" cy="246856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1028"/>
          <p:cNvSpPr>
            <a:spLocks noGrp="1" noChangeArrowheads="1"/>
          </p:cNvSpPr>
          <p:nvPr>
            <p:ph type="body" idx="1"/>
          </p:nvPr>
        </p:nvSpPr>
        <p:spPr>
          <a:xfrm>
            <a:off x="1981200" y="1371600"/>
            <a:ext cx="6400800" cy="4572000"/>
          </a:xfrm>
        </p:spPr>
        <p:txBody>
          <a:bodyPr/>
          <a:lstStyle/>
          <a:p>
            <a:pPr algn="ctr" eaLnBrk="1" hangingPunct="1">
              <a:spcBef>
                <a:spcPct val="75000"/>
              </a:spcBef>
              <a:buClr>
                <a:schemeClr val="tx1"/>
              </a:buClr>
              <a:buSzPct val="200000"/>
              <a:buFontTx/>
              <a:buNone/>
            </a:pPr>
            <a:r>
              <a:rPr lang="en-US" sz="8000" b="1" smtClean="0">
                <a:latin typeface="Monotype Corsiva" pitchFamily="66" charset="0"/>
                <a:cs typeface="Times New Roman" pitchFamily="18" charset="0"/>
              </a:rPr>
              <a:t>Do not stray into her paths</a:t>
            </a:r>
            <a:r>
              <a:rPr lang="en-US" sz="8800" b="1" smtClean="0">
                <a:solidFill>
                  <a:schemeClr val="bg1"/>
                </a:solidFill>
                <a:latin typeface="Monotype Corsiva" pitchFamily="66" charset="0"/>
              </a:rPr>
              <a:t> </a:t>
            </a:r>
          </a:p>
          <a:p>
            <a:pPr algn="r" eaLnBrk="1" hangingPunct="1">
              <a:spcBef>
                <a:spcPct val="50000"/>
              </a:spcBef>
              <a:buClr>
                <a:schemeClr val="tx1"/>
              </a:buClr>
              <a:buSzPct val="200000"/>
              <a:buFontTx/>
              <a:buNone/>
            </a:pPr>
            <a:r>
              <a:rPr lang="en-US" sz="5400" b="1" smtClean="0">
                <a:solidFill>
                  <a:srgbClr val="666699"/>
                </a:solidFill>
                <a:latin typeface="Monotype Corsiva" pitchFamily="66" charset="0"/>
              </a:rPr>
              <a:t>Proverbs 7:25b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2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2057400"/>
            <a:ext cx="8458200" cy="4267200"/>
          </a:xfrm>
        </p:spPr>
        <p:txBody>
          <a:bodyPr/>
          <a:lstStyle/>
          <a:p>
            <a:pPr algn="ctr" eaLnBrk="1" hangingPunct="1">
              <a:buClr>
                <a:schemeClr val="tx1"/>
              </a:buClr>
              <a:buSzPct val="200000"/>
              <a:buFontTx/>
              <a:buNone/>
            </a:pPr>
            <a:r>
              <a:rPr lang="en-US" sz="7200" b="1" smtClean="0">
                <a:solidFill>
                  <a:schemeClr val="bg1"/>
                </a:solidFill>
                <a:latin typeface="Monotype Corsiva" pitchFamily="66" charset="0"/>
                <a:cs typeface="Times New Roman" pitchFamily="18" charset="0"/>
              </a:rPr>
              <a:t>The </a:t>
            </a:r>
            <a:r>
              <a:rPr lang="en-US" sz="7200" b="1" u="sng" smtClean="0">
                <a:solidFill>
                  <a:schemeClr val="bg1"/>
                </a:solidFill>
                <a:latin typeface="Monotype Corsiva" pitchFamily="66" charset="0"/>
                <a:cs typeface="Times New Roman" pitchFamily="18" charset="0"/>
              </a:rPr>
              <a:t>Workplace</a:t>
            </a:r>
            <a:r>
              <a:rPr lang="en-US" sz="7200" b="1" smtClean="0">
                <a:solidFill>
                  <a:schemeClr val="bg1"/>
                </a:solidFill>
                <a:latin typeface="Monotype Corsiva" pitchFamily="66" charset="0"/>
                <a:cs typeface="Times New Roman" pitchFamily="18" charset="0"/>
              </a:rPr>
              <a:t> And </a:t>
            </a:r>
          </a:p>
          <a:p>
            <a:pPr algn="ctr" eaLnBrk="1" hangingPunct="1">
              <a:buClr>
                <a:schemeClr val="tx1"/>
              </a:buClr>
              <a:buSzPct val="200000"/>
              <a:buFontTx/>
              <a:buNone/>
            </a:pPr>
            <a:r>
              <a:rPr lang="en-US" sz="7200" b="1" smtClean="0">
                <a:solidFill>
                  <a:schemeClr val="bg1"/>
                </a:solidFill>
                <a:latin typeface="Monotype Corsiva" pitchFamily="66" charset="0"/>
                <a:cs typeface="Times New Roman" pitchFamily="18" charset="0"/>
              </a:rPr>
              <a:t>The </a:t>
            </a:r>
            <a:r>
              <a:rPr lang="en-US" sz="7200" b="1" u="sng" smtClean="0">
                <a:solidFill>
                  <a:schemeClr val="bg1"/>
                </a:solidFill>
                <a:latin typeface="Monotype Corsiva" pitchFamily="66" charset="0"/>
                <a:cs typeface="Times New Roman" pitchFamily="18" charset="0"/>
              </a:rPr>
              <a:t>Internet</a:t>
            </a:r>
            <a:endParaRPr lang="en-US" sz="4400" b="1" u="sng" smtClean="0">
              <a:solidFill>
                <a:srgbClr val="FFCC00"/>
              </a:solidFill>
              <a:latin typeface="Monotype Corsiva" pitchFamily="66" charset="0"/>
            </a:endParaRPr>
          </a:p>
        </p:txBody>
      </p:sp>
      <p:sp>
        <p:nvSpPr>
          <p:cNvPr id="54275" name="Text Box 5"/>
          <p:cNvSpPr txBox="1">
            <a:spLocks noChangeArrowheads="1"/>
          </p:cNvSpPr>
          <p:nvPr/>
        </p:nvSpPr>
        <p:spPr bwMode="auto">
          <a:xfrm>
            <a:off x="228600" y="228600"/>
            <a:ext cx="8686800" cy="9144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5400" b="1">
                <a:solidFill>
                  <a:srgbClr val="FFCC00"/>
                </a:solidFill>
                <a:latin typeface="Times New Roman" pitchFamily="18" charset="0"/>
              </a:rPr>
              <a:t>Two Arenas Of Temptation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60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60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0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00" name="Picture 4" descr="C:\Users\Mark\AppData\Local\Microsoft\Windows\Temporary Internet Files\Content.IE5\EULSMEVG\MC910216326[1]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971800" y="434703"/>
            <a:ext cx="4325197" cy="5979755"/>
          </a:xfrm>
          <a:prstGeom prst="rect">
            <a:avLst/>
          </a:prstGeom>
          <a:noFill/>
        </p:spPr>
      </p:pic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400" b="1" smtClean="0">
                <a:latin typeface="Copperplate Gothic Bold" pitchFamily="34" charset="0"/>
              </a:rPr>
              <a:t>Preventing An affair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5000" y="1905000"/>
            <a:ext cx="6781800" cy="1447800"/>
          </a:xfrm>
        </p:spPr>
        <p:txBody>
          <a:bodyPr/>
          <a:lstStyle/>
          <a:p>
            <a:pPr eaLnBrk="1" hangingPunct="1">
              <a:lnSpc>
                <a:spcPct val="110000"/>
              </a:lnSpc>
              <a:spcBef>
                <a:spcPct val="75000"/>
              </a:spcBef>
              <a:buSzPct val="200000"/>
              <a:buFontTx/>
              <a:buBlip>
                <a:blip r:embed="rId3"/>
              </a:buBlip>
            </a:pPr>
            <a:r>
              <a:rPr lang="en-US" sz="4400" b="1" smtClean="0">
                <a:latin typeface="Monotype Corsiva" pitchFamily="66" charset="0"/>
              </a:rPr>
              <a:t> </a:t>
            </a:r>
            <a:r>
              <a:rPr lang="en-US" sz="6600" b="1" smtClean="0">
                <a:latin typeface="Monotype Corsiva" pitchFamily="66" charset="0"/>
              </a:rPr>
              <a:t>Consider The Cost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1028"/>
          <p:cNvSpPr txBox="1">
            <a:spLocks noChangeArrowheads="1"/>
          </p:cNvSpPr>
          <p:nvPr/>
        </p:nvSpPr>
        <p:spPr bwMode="auto">
          <a:xfrm>
            <a:off x="1676400" y="457200"/>
            <a:ext cx="7162800" cy="521493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b="1">
                <a:solidFill>
                  <a:srgbClr val="000000"/>
                </a:solidFill>
                <a:latin typeface="Monotype Corsiva" pitchFamily="66" charset="0"/>
                <a:cs typeface="Times New Roman" pitchFamily="18" charset="0"/>
              </a:rPr>
              <a:t>Can a man scoop fire into his lap without his clothes being burned without his feet being scorched? So is he who sleeps with another man’s wife; no one who touches her will go unpunished.</a:t>
            </a:r>
            <a:r>
              <a:rPr lang="en-US" sz="4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32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6323" name="Text Box 1029"/>
          <p:cNvSpPr txBox="1">
            <a:spLocks noChangeArrowheads="1"/>
          </p:cNvSpPr>
          <p:nvPr/>
        </p:nvSpPr>
        <p:spPr bwMode="auto">
          <a:xfrm>
            <a:off x="4800600" y="5638800"/>
            <a:ext cx="4343400" cy="6413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>
                <a:solidFill>
                  <a:srgbClr val="666699"/>
                </a:solidFill>
                <a:latin typeface="Times New Roman" pitchFamily="18" charset="0"/>
                <a:cs typeface="Times New Roman" pitchFamily="18" charset="0"/>
              </a:rPr>
              <a:t>Proverbs 6:27-29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400" b="1" smtClean="0">
                <a:latin typeface="Copperplate Gothic Bold" pitchFamily="34" charset="0"/>
              </a:rPr>
              <a:t>Preventing An Affair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5000" y="1905000"/>
            <a:ext cx="6781800" cy="2362200"/>
          </a:xfrm>
        </p:spPr>
        <p:txBody>
          <a:bodyPr/>
          <a:lstStyle/>
          <a:p>
            <a:pPr eaLnBrk="1" hangingPunct="1">
              <a:lnSpc>
                <a:spcPct val="110000"/>
              </a:lnSpc>
              <a:spcBef>
                <a:spcPct val="75000"/>
              </a:spcBef>
              <a:buSzPct val="200000"/>
              <a:buFontTx/>
              <a:buBlip>
                <a:blip r:embed="rId2"/>
              </a:buBlip>
            </a:pPr>
            <a:r>
              <a:rPr lang="en-US" sz="4400" b="1" smtClean="0">
                <a:latin typeface="Monotype Corsiva" pitchFamily="66" charset="0"/>
              </a:rPr>
              <a:t> </a:t>
            </a:r>
            <a:r>
              <a:rPr lang="en-US" sz="6600" b="1" smtClean="0">
                <a:latin typeface="Monotype Corsiva" pitchFamily="66" charset="0"/>
              </a:rPr>
              <a:t>Keep The Home Fires Burning</a:t>
            </a:r>
          </a:p>
        </p:txBody>
      </p:sp>
      <p:pic>
        <p:nvPicPr>
          <p:cNvPr id="57348" name="Picture 4" descr="C:\Users\Mark\AppData\Local\Microsoft\Windows\Temporary Internet Files\Content.IE5\CL3E6ZO8\MC910215939[1]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91200" y="4038600"/>
            <a:ext cx="28194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752600" y="609600"/>
            <a:ext cx="6934200" cy="57150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3600" smtClean="0">
                <a:latin typeface="Papyrus" pitchFamily="66" charset="0"/>
                <a:cs typeface="Times New Roman" pitchFamily="18" charset="0"/>
              </a:rPr>
              <a:t>Drink water from your own cistern, running water from your own well.</a:t>
            </a:r>
          </a:p>
          <a:p>
            <a:pPr algn="ctr" eaLnBrk="1" hangingPunct="1">
              <a:spcBef>
                <a:spcPct val="30000"/>
              </a:spcBef>
              <a:buFontTx/>
              <a:buNone/>
            </a:pPr>
            <a:r>
              <a:rPr lang="en-US" sz="3600" smtClean="0">
                <a:latin typeface="Papyrus" pitchFamily="66" charset="0"/>
                <a:cs typeface="Times New Roman" pitchFamily="18" charset="0"/>
              </a:rPr>
              <a:t>May your fountain be blessed, and may you rejoice in the wife of your youth. </a:t>
            </a:r>
          </a:p>
          <a:p>
            <a:pPr algn="ctr" eaLnBrk="1" hangingPunct="1">
              <a:spcBef>
                <a:spcPct val="30000"/>
              </a:spcBef>
              <a:buFontTx/>
              <a:buNone/>
            </a:pPr>
            <a:r>
              <a:rPr lang="en-US" sz="3600" smtClean="0">
                <a:latin typeface="Papyrus" pitchFamily="66" charset="0"/>
                <a:cs typeface="Times New Roman" pitchFamily="18" charset="0"/>
              </a:rPr>
              <a:t>A loving doe, a graceful deer— may her breasts satisfy you always, may you ever be captivated by her love.</a:t>
            </a:r>
            <a:r>
              <a:rPr lang="en-US" sz="4000" smtClean="0">
                <a:latin typeface="Papyrus" pitchFamily="66" charset="0"/>
                <a:cs typeface="Times New Roman" pitchFamily="18" charset="0"/>
              </a:rPr>
              <a:t> </a:t>
            </a:r>
          </a:p>
          <a:p>
            <a:pPr algn="r" eaLnBrk="1" hangingPunct="1">
              <a:lnSpc>
                <a:spcPct val="90000"/>
              </a:lnSpc>
              <a:buFontTx/>
              <a:buNone/>
            </a:pPr>
            <a:r>
              <a:rPr lang="en-US" sz="2800" b="1" smtClean="0">
                <a:latin typeface="Times New Roman" pitchFamily="18" charset="0"/>
                <a:cs typeface="Times New Roman" pitchFamily="18" charset="0"/>
              </a:rPr>
              <a:t>Proverbs 5:15, 18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otes design template">
  <a:themeElements>
    <a:clrScheme name="Notes design template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CCFF"/>
      </a:accent1>
      <a:accent2>
        <a:srgbClr val="CCCC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B9B9E7"/>
      </a:accent6>
      <a:hlink>
        <a:srgbClr val="3333CC"/>
      </a:hlink>
      <a:folHlink>
        <a:srgbClr val="AF67FF"/>
      </a:folHlink>
    </a:clrScheme>
    <a:fontScheme name="Notes design template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Notes desig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Notes design template">
  <a:themeElements>
    <a:clrScheme name="Notes design template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CCFF"/>
      </a:accent1>
      <a:accent2>
        <a:srgbClr val="CCCC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B9B9E7"/>
      </a:accent6>
      <a:hlink>
        <a:srgbClr val="3333CC"/>
      </a:hlink>
      <a:folHlink>
        <a:srgbClr val="AF67FF"/>
      </a:folHlink>
    </a:clrScheme>
    <a:fontScheme name="Notes design template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Notes desig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Notes design template">
  <a:themeElements>
    <a:clrScheme name="Notes design template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CCFF"/>
      </a:accent1>
      <a:accent2>
        <a:srgbClr val="CCCC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B9B9E7"/>
      </a:accent6>
      <a:hlink>
        <a:srgbClr val="3333CC"/>
      </a:hlink>
      <a:folHlink>
        <a:srgbClr val="AF67FF"/>
      </a:folHlink>
    </a:clrScheme>
    <a:fontScheme name="Notes design template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Notes desig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Notes design template">
  <a:themeElements>
    <a:clrScheme name="Notes design template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CCFF"/>
      </a:accent1>
      <a:accent2>
        <a:srgbClr val="CCCC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B9B9E7"/>
      </a:accent6>
      <a:hlink>
        <a:srgbClr val="3333CC"/>
      </a:hlink>
      <a:folHlink>
        <a:srgbClr val="AF67FF"/>
      </a:folHlink>
    </a:clrScheme>
    <a:fontScheme name="Notes design template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Notes desig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Notes design template">
  <a:themeElements>
    <a:clrScheme name="Notes design template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CCFF"/>
      </a:accent1>
      <a:accent2>
        <a:srgbClr val="CCCC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B9B9E7"/>
      </a:accent6>
      <a:hlink>
        <a:srgbClr val="3333CC"/>
      </a:hlink>
      <a:folHlink>
        <a:srgbClr val="AF67FF"/>
      </a:folHlink>
    </a:clrScheme>
    <a:fontScheme name="Notes design template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Notes desig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Notes design template">
  <a:themeElements>
    <a:clrScheme name="Notes design template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CCFF"/>
      </a:accent1>
      <a:accent2>
        <a:srgbClr val="CCCC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B9B9E7"/>
      </a:accent6>
      <a:hlink>
        <a:srgbClr val="3333CC"/>
      </a:hlink>
      <a:folHlink>
        <a:srgbClr val="AF67FF"/>
      </a:folHlink>
    </a:clrScheme>
    <a:fontScheme name="Notes design template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Notes desig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Notes design template">
  <a:themeElements>
    <a:clrScheme name="Notes design template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CCFF"/>
      </a:accent1>
      <a:accent2>
        <a:srgbClr val="CCCC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B9B9E7"/>
      </a:accent6>
      <a:hlink>
        <a:srgbClr val="3333CC"/>
      </a:hlink>
      <a:folHlink>
        <a:srgbClr val="AF67FF"/>
      </a:folHlink>
    </a:clrScheme>
    <a:fontScheme name="Notes design template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Notes desig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7_Notes design template">
  <a:themeElements>
    <a:clrScheme name="Notes design template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CCFF"/>
      </a:accent1>
      <a:accent2>
        <a:srgbClr val="CCCC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B9B9E7"/>
      </a:accent6>
      <a:hlink>
        <a:srgbClr val="3333CC"/>
      </a:hlink>
      <a:folHlink>
        <a:srgbClr val="AF67FF"/>
      </a:folHlink>
    </a:clrScheme>
    <a:fontScheme name="Notes design template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Notes desig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8_Notes design template">
  <a:themeElements>
    <a:clrScheme name="Notes design template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CCFF"/>
      </a:accent1>
      <a:accent2>
        <a:srgbClr val="CCCC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B9B9E7"/>
      </a:accent6>
      <a:hlink>
        <a:srgbClr val="3333CC"/>
      </a:hlink>
      <a:folHlink>
        <a:srgbClr val="AF67FF"/>
      </a:folHlink>
    </a:clrScheme>
    <a:fontScheme name="Notes design template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Notes desig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9_Notes design template">
  <a:themeElements>
    <a:clrScheme name="Notes design template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CCFF"/>
      </a:accent1>
      <a:accent2>
        <a:srgbClr val="CCCC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B9B9E7"/>
      </a:accent6>
      <a:hlink>
        <a:srgbClr val="3333CC"/>
      </a:hlink>
      <a:folHlink>
        <a:srgbClr val="AF67FF"/>
      </a:folHlink>
    </a:clrScheme>
    <a:fontScheme name="Notes design template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Notes desig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0_Notes design template">
  <a:themeElements>
    <a:clrScheme name="Notes design template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CCFF"/>
      </a:accent1>
      <a:accent2>
        <a:srgbClr val="CCCC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B9B9E7"/>
      </a:accent6>
      <a:hlink>
        <a:srgbClr val="3333CC"/>
      </a:hlink>
      <a:folHlink>
        <a:srgbClr val="AF67FF"/>
      </a:folHlink>
    </a:clrScheme>
    <a:fontScheme name="Notes design template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Notes desig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1_Notes design template">
  <a:themeElements>
    <a:clrScheme name="Notes design template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CCFF"/>
      </a:accent1>
      <a:accent2>
        <a:srgbClr val="CCCC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B9B9E7"/>
      </a:accent6>
      <a:hlink>
        <a:srgbClr val="3333CC"/>
      </a:hlink>
      <a:folHlink>
        <a:srgbClr val="AF67FF"/>
      </a:folHlink>
    </a:clrScheme>
    <a:fontScheme name="Notes design template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Notes desig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2_Notes design template">
  <a:themeElements>
    <a:clrScheme name="Notes design template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CCFF"/>
      </a:accent1>
      <a:accent2>
        <a:srgbClr val="CCCC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B9B9E7"/>
      </a:accent6>
      <a:hlink>
        <a:srgbClr val="3333CC"/>
      </a:hlink>
      <a:folHlink>
        <a:srgbClr val="AF67FF"/>
      </a:folHlink>
    </a:clrScheme>
    <a:fontScheme name="Notes design template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Notes desig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3_Notes design template">
  <a:themeElements>
    <a:clrScheme name="Notes design template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CCFF"/>
      </a:accent1>
      <a:accent2>
        <a:srgbClr val="CCCC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B9B9E7"/>
      </a:accent6>
      <a:hlink>
        <a:srgbClr val="3333CC"/>
      </a:hlink>
      <a:folHlink>
        <a:srgbClr val="AF67FF"/>
      </a:folHlink>
    </a:clrScheme>
    <a:fontScheme name="Notes design template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Notes desig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14_Notes design template">
  <a:themeElements>
    <a:clrScheme name="Notes design template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CCFF"/>
      </a:accent1>
      <a:accent2>
        <a:srgbClr val="CCCC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B9B9E7"/>
      </a:accent6>
      <a:hlink>
        <a:srgbClr val="3333CC"/>
      </a:hlink>
      <a:folHlink>
        <a:srgbClr val="AF67FF"/>
      </a:folHlink>
    </a:clrScheme>
    <a:fontScheme name="Notes design template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Notes desig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15_Notes design template">
  <a:themeElements>
    <a:clrScheme name="Notes design template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CCFF"/>
      </a:accent1>
      <a:accent2>
        <a:srgbClr val="CCCC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B9B9E7"/>
      </a:accent6>
      <a:hlink>
        <a:srgbClr val="3333CC"/>
      </a:hlink>
      <a:folHlink>
        <a:srgbClr val="AF67FF"/>
      </a:folHlink>
    </a:clrScheme>
    <a:fontScheme name="Notes design template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Notes desig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6_Notes design template">
  <a:themeElements>
    <a:clrScheme name="Notes design template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CCFF"/>
      </a:accent1>
      <a:accent2>
        <a:srgbClr val="CCCC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B9B9E7"/>
      </a:accent6>
      <a:hlink>
        <a:srgbClr val="3333CC"/>
      </a:hlink>
      <a:folHlink>
        <a:srgbClr val="AF67FF"/>
      </a:folHlink>
    </a:clrScheme>
    <a:fontScheme name="Notes design template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Notes desig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17_Notes design template">
  <a:themeElements>
    <a:clrScheme name="Notes design template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CCFF"/>
      </a:accent1>
      <a:accent2>
        <a:srgbClr val="CCCC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B9B9E7"/>
      </a:accent6>
      <a:hlink>
        <a:srgbClr val="3333CC"/>
      </a:hlink>
      <a:folHlink>
        <a:srgbClr val="AF67FF"/>
      </a:folHlink>
    </a:clrScheme>
    <a:fontScheme name="Notes design template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Notes desig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18_Notes design template">
  <a:themeElements>
    <a:clrScheme name="Notes design template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CCFF"/>
      </a:accent1>
      <a:accent2>
        <a:srgbClr val="CCCC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B9B9E7"/>
      </a:accent6>
      <a:hlink>
        <a:srgbClr val="3333CC"/>
      </a:hlink>
      <a:folHlink>
        <a:srgbClr val="AF67FF"/>
      </a:folHlink>
    </a:clrScheme>
    <a:fontScheme name="Notes design template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Notes desig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408</Words>
  <Application>Microsoft Office PowerPoint</Application>
  <PresentationFormat>On-screen Show (4:3)</PresentationFormat>
  <Paragraphs>61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19</vt:i4>
      </vt:variant>
      <vt:variant>
        <vt:lpstr>Slide Titles</vt:lpstr>
      </vt:variant>
      <vt:variant>
        <vt:i4>19</vt:i4>
      </vt:variant>
    </vt:vector>
  </HeadingPairs>
  <TitlesOfParts>
    <vt:vector size="49" baseType="lpstr">
      <vt:lpstr>Arial</vt:lpstr>
      <vt:lpstr>Arial Black</vt:lpstr>
      <vt:lpstr>Copperplate Gothic Bold</vt:lpstr>
      <vt:lpstr>Monotype Corsiva</vt:lpstr>
      <vt:lpstr>Lucida Calligraphy</vt:lpstr>
      <vt:lpstr>Times New Roman</vt:lpstr>
      <vt:lpstr>Tempus Sans ITC</vt:lpstr>
      <vt:lpstr>Verdana</vt:lpstr>
      <vt:lpstr>Century Schoolbook</vt:lpstr>
      <vt:lpstr>Bookman Old Style</vt:lpstr>
      <vt:lpstr>Papyrus</vt:lpstr>
      <vt:lpstr>Notes design template</vt:lpstr>
      <vt:lpstr>1_Notes design template</vt:lpstr>
      <vt:lpstr>2_Notes design template</vt:lpstr>
      <vt:lpstr>3_Notes design template</vt:lpstr>
      <vt:lpstr>4_Notes design template</vt:lpstr>
      <vt:lpstr>5_Notes design template</vt:lpstr>
      <vt:lpstr>6_Notes design template</vt:lpstr>
      <vt:lpstr>7_Notes design template</vt:lpstr>
      <vt:lpstr>8_Notes design template</vt:lpstr>
      <vt:lpstr>9_Notes design template</vt:lpstr>
      <vt:lpstr>10_Notes design template</vt:lpstr>
      <vt:lpstr>11_Notes design template</vt:lpstr>
      <vt:lpstr>12_Notes design template</vt:lpstr>
      <vt:lpstr>13_Notes design template</vt:lpstr>
      <vt:lpstr>14_Notes design template</vt:lpstr>
      <vt:lpstr>15_Notes design template</vt:lpstr>
      <vt:lpstr>16_Notes design template</vt:lpstr>
      <vt:lpstr>17_Notes design template</vt:lpstr>
      <vt:lpstr>18_Notes design template</vt:lpstr>
      <vt:lpstr>Affair Proofing Your Marriage</vt:lpstr>
      <vt:lpstr>Slide 2</vt:lpstr>
      <vt:lpstr>Pathology Of An Affair</vt:lpstr>
      <vt:lpstr>Slide 4</vt:lpstr>
      <vt:lpstr>Pathology Of An Affair</vt:lpstr>
      <vt:lpstr>Slide 6</vt:lpstr>
      <vt:lpstr>Slide 7</vt:lpstr>
      <vt:lpstr>Pathology Of An Affair</vt:lpstr>
      <vt:lpstr>Slide 9</vt:lpstr>
      <vt:lpstr>Pathology Of An Affair</vt:lpstr>
      <vt:lpstr>Preventing An Affair</vt:lpstr>
      <vt:lpstr>Slide 12</vt:lpstr>
      <vt:lpstr>Preventing  An Affair</vt:lpstr>
      <vt:lpstr>Slide 14</vt:lpstr>
      <vt:lpstr>Slide 15</vt:lpstr>
      <vt:lpstr>Preventing An affair</vt:lpstr>
      <vt:lpstr>Slide 17</vt:lpstr>
      <vt:lpstr>Preventing An Affair</vt:lpstr>
      <vt:lpstr>Slide 19</vt:lpstr>
    </vt:vector>
  </TitlesOfParts>
  <Company>InLight,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Mark E Broyles</dc:creator>
  <cp:lastModifiedBy>Mark E Broyles</cp:lastModifiedBy>
  <cp:revision>12</cp:revision>
  <dcterms:created xsi:type="dcterms:W3CDTF">2009-11-17T19:16:53Z</dcterms:created>
  <dcterms:modified xsi:type="dcterms:W3CDTF">2011-04-12T15:19:38Z</dcterms:modified>
</cp:coreProperties>
</file>