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9" r:id="rId2"/>
    <p:sldId id="257" r:id="rId3"/>
    <p:sldId id="264" r:id="rId4"/>
    <p:sldId id="265" r:id="rId5"/>
    <p:sldId id="262" r:id="rId6"/>
    <p:sldId id="266" r:id="rId7"/>
    <p:sldId id="259" r:id="rId8"/>
    <p:sldId id="263" r:id="rId9"/>
    <p:sldId id="260" r:id="rId10"/>
  </p:sldIdLst>
  <p:sldSz cx="9144000" cy="6858000" type="screen4x3"/>
  <p:notesSz cx="6858000" cy="9144000"/>
  <p:embeddedFontLst>
    <p:embeddedFont>
      <p:font typeface="Cooper Black" pitchFamily="18" charset="0"/>
      <p:regular r:id="rId11"/>
    </p:embeddedFont>
    <p:embeddedFont>
      <p:font typeface="Wingdings 2" pitchFamily="18" charset="2"/>
      <p:regular r:id="rId12"/>
    </p:embeddedFont>
    <p:embeddedFont>
      <p:font typeface="Algerian" pitchFamily="82" charset="0"/>
      <p:regular r:id="rId13"/>
    </p:embeddedFont>
    <p:embeddedFont>
      <p:font typeface="Kinkee"/>
      <p:bold r:id="rId14"/>
    </p:embeddedFont>
    <p:embeddedFont>
      <p:font typeface="Webdings" pitchFamily="18" charset="2"/>
      <p:regular r:id="rId15"/>
    </p:embeddedFont>
    <p:embeddedFont>
      <p:font typeface="Script MT Bold" pitchFamily="66" charset="0"/>
      <p:bold r:id="rId16"/>
    </p:embeddedFont>
    <p:embeddedFont>
      <p:font typeface="Britannic Bold" pitchFamily="34" charset="0"/>
      <p:regular r:id="rId17"/>
    </p:embeddedFont>
    <p:embeddedFont>
      <p:font typeface="Tempus Sans ITC" pitchFamily="82" charset="0"/>
      <p:regular r:id="rId18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9966"/>
    <a:srgbClr val="3366FF"/>
    <a:srgbClr val="0037A4"/>
    <a:srgbClr val="0F127B"/>
    <a:srgbClr val="050941"/>
    <a:srgbClr val="FF6600"/>
    <a:srgbClr val="FF5D7C"/>
    <a:srgbClr val="A50021"/>
    <a:srgbClr val="70001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71" d="100"/>
          <a:sy n="71" d="100"/>
        </p:scale>
        <p:origin x="-86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E65951-2976-4A7C-B637-41575C5694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DB5DC6-1999-486E-A177-D8C807CD9E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C69872-D0F5-454A-9962-40D20004F7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32278A-53DF-44BA-984D-00E224918B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FEDD0A-94DF-48A6-B996-E8C0A8B120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D03896-0051-4CC9-9F14-4D9D0FFE91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747795-C60F-4FB3-8C5E-C4E7C70D4D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F7E60-5B33-4630-9094-C56748A292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AABE29-6F37-4E6F-A66D-BE2294B5AF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70405-A4FE-4A19-BCFF-B9B37CF414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C27AF8-B036-43D1-84CC-233A609B80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AD9D8DD-50C4-46B6-8290-CBF69D6E190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/>
          <p:nvPr/>
        </p:nvGrpSpPr>
        <p:grpSpPr>
          <a:xfrm>
            <a:off x="0" y="5791200"/>
            <a:ext cx="9144000" cy="1066800"/>
            <a:chOff x="0" y="5791200"/>
            <a:chExt cx="9144000" cy="1066800"/>
          </a:xfrm>
          <a:gradFill flip="none"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10800000" scaled="1"/>
            <a:tileRect/>
          </a:gradFill>
        </p:grpSpPr>
        <p:sp>
          <p:nvSpPr>
            <p:cNvPr id="2063" name="Rectangle 15"/>
            <p:cNvSpPr>
              <a:spLocks noChangeArrowheads="1"/>
            </p:cNvSpPr>
            <p:nvPr/>
          </p:nvSpPr>
          <p:spPr bwMode="auto">
            <a:xfrm rot="10800000" flipH="1">
              <a:off x="0" y="6400800"/>
              <a:ext cx="3962400" cy="4572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4" name="Rectangle 16"/>
            <p:cNvSpPr>
              <a:spLocks noChangeArrowheads="1"/>
            </p:cNvSpPr>
            <p:nvPr/>
          </p:nvSpPr>
          <p:spPr bwMode="auto">
            <a:xfrm>
              <a:off x="3962400" y="6096000"/>
              <a:ext cx="2743200" cy="762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5" name="Rectangle 17"/>
            <p:cNvSpPr>
              <a:spLocks noChangeArrowheads="1"/>
            </p:cNvSpPr>
            <p:nvPr/>
          </p:nvSpPr>
          <p:spPr bwMode="auto">
            <a:xfrm>
              <a:off x="6705600" y="5791200"/>
              <a:ext cx="2438400" cy="1066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0"/>
          <p:cNvGrpSpPr/>
          <p:nvPr/>
        </p:nvGrpSpPr>
        <p:grpSpPr>
          <a:xfrm>
            <a:off x="0" y="0"/>
            <a:ext cx="9144000" cy="1066800"/>
            <a:chOff x="0" y="0"/>
            <a:chExt cx="9144000" cy="1066800"/>
          </a:xfrm>
          <a:gradFill flip="none"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0" scaled="0"/>
            <a:tileRect/>
          </a:gradFill>
        </p:grpSpPr>
        <p:sp>
          <p:nvSpPr>
            <p:cNvPr id="2060" name="Rectangle 12"/>
            <p:cNvSpPr>
              <a:spLocks noChangeArrowheads="1"/>
            </p:cNvSpPr>
            <p:nvPr/>
          </p:nvSpPr>
          <p:spPr bwMode="auto">
            <a:xfrm>
              <a:off x="0" y="0"/>
              <a:ext cx="3962400" cy="1066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1" name="Rectangle 13"/>
            <p:cNvSpPr>
              <a:spLocks noChangeArrowheads="1"/>
            </p:cNvSpPr>
            <p:nvPr/>
          </p:nvSpPr>
          <p:spPr bwMode="auto">
            <a:xfrm>
              <a:off x="3886200" y="0"/>
              <a:ext cx="2133600" cy="762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2" name="Rectangle 14"/>
            <p:cNvSpPr>
              <a:spLocks noChangeArrowheads="1"/>
            </p:cNvSpPr>
            <p:nvPr/>
          </p:nvSpPr>
          <p:spPr bwMode="auto">
            <a:xfrm>
              <a:off x="6019800" y="0"/>
              <a:ext cx="3124200" cy="4572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14800" y="304800"/>
            <a:ext cx="4953000" cy="5867400"/>
          </a:xfrm>
        </p:spPr>
        <p:txBody>
          <a:bodyPr/>
          <a:lstStyle/>
          <a:p>
            <a:r>
              <a:rPr lang="en-US" sz="6600" i="1" dirty="0">
                <a:solidFill>
                  <a:srgbClr val="A50021"/>
                </a:solidFill>
                <a:latin typeface="Cooper Black" pitchFamily="18" charset="0"/>
                <a:cs typeface="Arial" pitchFamily="34" charset="0"/>
              </a:rPr>
              <a:t>What Does She Want From Me Anyway?</a:t>
            </a:r>
          </a:p>
        </p:txBody>
      </p:sp>
      <p:pic>
        <p:nvPicPr>
          <p:cNvPr id="22530" name="Picture 2" descr="http://raincityguide.com/wp-content/blogs.dir/1/files/2009/01/frustrated-home-buy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1524000"/>
            <a:ext cx="4114801" cy="4114802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1143000"/>
          </a:xfrm>
        </p:spPr>
        <p:txBody>
          <a:bodyPr/>
          <a:lstStyle/>
          <a:p>
            <a:r>
              <a:rPr lang="en-US" sz="6000" dirty="0">
                <a:solidFill>
                  <a:srgbClr val="FF99FF"/>
                </a:solidFill>
                <a:latin typeface="Cooper Black" pitchFamily="18" charset="0"/>
              </a:rPr>
              <a:t>What Does She Want</a:t>
            </a:r>
            <a:r>
              <a:rPr lang="en-US" sz="6000" dirty="0">
                <a:solidFill>
                  <a:schemeClr val="tx1"/>
                </a:solidFill>
                <a:latin typeface="Cooper Black" pitchFamily="18" charset="0"/>
              </a:rPr>
              <a:t>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514600"/>
            <a:ext cx="7162800" cy="3810000"/>
          </a:xfrm>
        </p:spPr>
        <p:txBody>
          <a:bodyPr/>
          <a:lstStyle/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í"/>
            </a:pPr>
            <a:r>
              <a:rPr lang="en-US" sz="3600" b="1" dirty="0">
                <a:solidFill>
                  <a:srgbClr val="2A2AA6"/>
                </a:solidFill>
              </a:rPr>
              <a:t> </a:t>
            </a:r>
            <a:r>
              <a:rPr lang="en-US" sz="3600" b="1" dirty="0">
                <a:solidFill>
                  <a:schemeClr val="bg1"/>
                </a:solidFill>
              </a:rPr>
              <a:t>Wants &amp; Needs Are Different</a:t>
            </a: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Char char="í"/>
            </a:pPr>
            <a:r>
              <a:rPr lang="en-US" sz="3600" b="1" dirty="0">
                <a:solidFill>
                  <a:schemeClr val="bg1"/>
                </a:solidFill>
              </a:rPr>
              <a:t> 3 Things Your Wife Needs</a:t>
            </a:r>
          </a:p>
          <a:p>
            <a:pPr lvl="1">
              <a:buClr>
                <a:srgbClr val="33CCFF"/>
              </a:buClr>
              <a:buFont typeface="Wingdings" pitchFamily="2" charset="2"/>
              <a:buChar char="§"/>
            </a:pPr>
            <a:r>
              <a:rPr lang="en-US" sz="3200" b="1" dirty="0">
                <a:solidFill>
                  <a:schemeClr val="bg1"/>
                </a:solidFill>
              </a:rPr>
              <a:t> To Feel </a:t>
            </a:r>
            <a:r>
              <a:rPr lang="en-US" sz="3200" b="1" u="sng" dirty="0">
                <a:solidFill>
                  <a:srgbClr val="FFFF00"/>
                </a:solidFill>
              </a:rPr>
              <a:t>Secure</a:t>
            </a:r>
          </a:p>
          <a:p>
            <a:pPr lvl="1">
              <a:buClr>
                <a:srgbClr val="33CCFF"/>
              </a:buClr>
              <a:buFont typeface="Wingdings" pitchFamily="2" charset="2"/>
              <a:buChar char="§"/>
            </a:pPr>
            <a:r>
              <a:rPr lang="en-US" sz="3200" b="1" dirty="0">
                <a:solidFill>
                  <a:schemeClr val="bg1"/>
                </a:solidFill>
              </a:rPr>
              <a:t> To Feel </a:t>
            </a:r>
            <a:r>
              <a:rPr lang="en-US" sz="3200" b="1" u="sng" dirty="0">
                <a:solidFill>
                  <a:srgbClr val="FFFF00"/>
                </a:solidFill>
              </a:rPr>
              <a:t>Valued</a:t>
            </a:r>
          </a:p>
          <a:p>
            <a:pPr lvl="1">
              <a:buClr>
                <a:srgbClr val="33CCFF"/>
              </a:buClr>
              <a:buFont typeface="Wingdings" pitchFamily="2" charset="2"/>
              <a:buChar char="§"/>
            </a:pPr>
            <a:r>
              <a:rPr lang="en-US" sz="3200" b="1" dirty="0">
                <a:solidFill>
                  <a:schemeClr val="bg1"/>
                </a:solidFill>
              </a:rPr>
              <a:t> To Feel </a:t>
            </a:r>
            <a:r>
              <a:rPr lang="en-US" sz="3200" b="1" u="sng" dirty="0">
                <a:solidFill>
                  <a:srgbClr val="FFFF00"/>
                </a:solidFill>
              </a:rPr>
              <a:t>Connected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685800" y="1600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99FF"/>
              </a:buClr>
              <a:buFont typeface="Wingdings" pitchFamily="2" charset="2"/>
              <a:buChar char="Ø"/>
            </a:pPr>
            <a:r>
              <a:rPr lang="en-US" sz="4400" dirty="0">
                <a:latin typeface="Algerian" pitchFamily="82" charset="0"/>
              </a:rPr>
              <a:t> </a:t>
            </a:r>
            <a:r>
              <a:rPr lang="en-US" sz="4400" dirty="0">
                <a:solidFill>
                  <a:schemeClr val="bg1"/>
                </a:solidFill>
                <a:latin typeface="Algerian" pitchFamily="82" charset="0"/>
              </a:rPr>
              <a:t>Know What </a:t>
            </a:r>
            <a:r>
              <a:rPr lang="en-US" sz="4400" u="sng" dirty="0">
                <a:solidFill>
                  <a:srgbClr val="FFFF00"/>
                </a:solidFill>
                <a:latin typeface="Algerian" pitchFamily="82" charset="0"/>
              </a:rPr>
              <a:t>She</a:t>
            </a:r>
            <a:r>
              <a:rPr lang="en-US" sz="4400" dirty="0">
                <a:solidFill>
                  <a:srgbClr val="FFFF00"/>
                </a:solidFill>
                <a:latin typeface="Algerian" pitchFamily="82" charset="0"/>
              </a:rPr>
              <a:t> </a:t>
            </a:r>
            <a:r>
              <a:rPr lang="en-US" sz="4400" u="sng" dirty="0">
                <a:solidFill>
                  <a:srgbClr val="FFFF00"/>
                </a:solidFill>
                <a:latin typeface="Algerian" pitchFamily="82" charset="0"/>
              </a:rPr>
              <a:t>Needs</a:t>
            </a:r>
            <a:endParaRPr lang="en-US" u="sng" dirty="0">
              <a:solidFill>
                <a:srgbClr val="FFFF00"/>
              </a:solidFill>
              <a:latin typeface="Algerian" pitchFamily="8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657600" y="3429000"/>
            <a:ext cx="1981200" cy="1862048"/>
            <a:chOff x="5562600" y="4191000"/>
            <a:chExt cx="1981200" cy="1862048"/>
          </a:xfrm>
        </p:grpSpPr>
        <p:sp>
          <p:nvSpPr>
            <p:cNvPr id="12" name="Oval 11"/>
            <p:cNvSpPr/>
            <p:nvPr/>
          </p:nvSpPr>
          <p:spPr>
            <a:xfrm>
              <a:off x="5562600" y="4267200"/>
              <a:ext cx="1600200" cy="1600200"/>
            </a:xfrm>
            <a:prstGeom prst="ellipse">
              <a:avLst/>
            </a:prstGeom>
            <a:noFill/>
            <a:ln w="101600" cmpd="thickThin">
              <a:solidFill>
                <a:srgbClr val="FF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867400" y="4191000"/>
              <a:ext cx="1676400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500" dirty="0" smtClean="0">
                  <a:solidFill>
                    <a:srgbClr val="FF99FF"/>
                  </a:solidFill>
                  <a:latin typeface="Kinkee" pitchFamily="2" charset="0"/>
                </a:rPr>
                <a:t>?</a:t>
              </a:r>
              <a:endParaRPr lang="en-US" sz="11500" dirty="0">
                <a:solidFill>
                  <a:srgbClr val="FF99FF"/>
                </a:solidFill>
                <a:latin typeface="Kinkee" pitchFamily="2" charset="0"/>
              </a:endParaRPr>
            </a:p>
          </p:txBody>
        </p:sp>
      </p:grp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uiExpand="1" build="p" bldLvl="2" autoUpdateAnimBg="0"/>
      <p:bldP spid="3076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1143000"/>
          </a:xfrm>
        </p:spPr>
        <p:txBody>
          <a:bodyPr/>
          <a:lstStyle/>
          <a:p>
            <a:r>
              <a:rPr lang="en-US" sz="5400" dirty="0">
                <a:solidFill>
                  <a:srgbClr val="FF9966"/>
                </a:solidFill>
                <a:latin typeface="Cooper Black" pitchFamily="18" charset="0"/>
              </a:rPr>
              <a:t>What Does She Need?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1828800"/>
          </a:xfrm>
        </p:spPr>
        <p:txBody>
          <a:bodyPr/>
          <a:lstStyle/>
          <a:p>
            <a:pPr>
              <a:buClr>
                <a:srgbClr val="FF9966"/>
              </a:buClr>
              <a:buSzPct val="150000"/>
              <a:buFont typeface="Webdings" pitchFamily="18" charset="2"/>
              <a:buChar char="Ñ"/>
            </a:pPr>
            <a:r>
              <a:rPr lang="en-US" sz="3600" b="1" dirty="0">
                <a:solidFill>
                  <a:srgbClr val="2A2AA6"/>
                </a:solidFill>
              </a:rPr>
              <a:t> </a:t>
            </a:r>
            <a:r>
              <a:rPr lang="en-US" sz="3600" b="1" dirty="0">
                <a:solidFill>
                  <a:srgbClr val="FFFF00"/>
                </a:solidFill>
                <a:cs typeface="Times New Roman" charset="0"/>
              </a:rPr>
              <a:t>Men Are Going To Discover That 	Their Wives Are Driven To 	Experience Security!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1447800" y="3733800"/>
            <a:ext cx="6172200" cy="2160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lnSpc>
                <a:spcPct val="90000"/>
              </a:lnSpc>
              <a:spcBef>
                <a:spcPct val="50000"/>
              </a:spcBef>
              <a:buClr>
                <a:schemeClr val="bg2">
                  <a:lumMod val="60000"/>
                  <a:lumOff val="40000"/>
                </a:schemeClr>
              </a:buClr>
              <a:buFont typeface="Webdings" pitchFamily="18" charset="2"/>
              <a:buChar char="Ï"/>
            </a:pPr>
            <a:r>
              <a:rPr lang="en-US" sz="3200" b="1" dirty="0">
                <a:cs typeface="Times New Roman" charset="0"/>
              </a:rPr>
              <a:t> </a:t>
            </a:r>
            <a:r>
              <a:rPr lang="en-US" sz="3200" b="1" dirty="0">
                <a:solidFill>
                  <a:schemeClr val="bg1"/>
                </a:solidFill>
                <a:cs typeface="Times New Roman" charset="0"/>
              </a:rPr>
              <a:t>Physical Security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Webdings" pitchFamily="18" charset="2"/>
              <a:buChar char="Ï"/>
            </a:pPr>
            <a:r>
              <a:rPr lang="en-US" sz="3200" b="1" dirty="0">
                <a:solidFill>
                  <a:schemeClr val="bg1"/>
                </a:solidFill>
                <a:cs typeface="Times New Roman" charset="0"/>
              </a:rPr>
              <a:t> Financial Security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Webdings" pitchFamily="18" charset="2"/>
              <a:buChar char="Ï"/>
            </a:pPr>
            <a:r>
              <a:rPr lang="en-US" sz="3200" b="1" dirty="0">
                <a:solidFill>
                  <a:schemeClr val="bg1"/>
                </a:solidFill>
                <a:cs typeface="Times New Roman" charset="0"/>
              </a:rPr>
              <a:t> Social Security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Webdings" pitchFamily="18" charset="2"/>
              <a:buChar char="Ï"/>
            </a:pPr>
            <a:r>
              <a:rPr lang="en-US" sz="3200" b="1" dirty="0">
                <a:solidFill>
                  <a:schemeClr val="bg1"/>
                </a:solidFill>
                <a:cs typeface="Times New Roman" charset="0"/>
              </a:rPr>
              <a:t> Emotional Security</a:t>
            </a:r>
          </a:p>
        </p:txBody>
      </p:sp>
      <p:pic>
        <p:nvPicPr>
          <p:cNvPr id="5" name="Picture 3" descr="C:\Users\Mark\AppData\Local\Microsoft\Windows\Temporary Internet Files\Content.IE5\PXZD215E\MP90044495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7617" y="2667000"/>
            <a:ext cx="3236383" cy="4191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utoUpdateAnimBg="0"/>
      <p:bldP spid="1331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44000" cy="6832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6600" dirty="0">
                <a:latin typeface="Script MT Bold" pitchFamily="66" charset="0"/>
              </a:rPr>
              <a:t>“Emotional Safety Is The Key That Unlocks A Woman’s Heart And Soul”</a:t>
            </a:r>
          </a:p>
          <a:p>
            <a:pPr algn="r">
              <a:spcBef>
                <a:spcPct val="75000"/>
              </a:spcBef>
              <a:buFontTx/>
              <a:buNone/>
            </a:pPr>
            <a:r>
              <a:rPr lang="en-US" b="1" dirty="0"/>
              <a:t>Barbara </a:t>
            </a:r>
            <a:r>
              <a:rPr lang="en-US" b="1" dirty="0" err="1"/>
              <a:t>DeAngelis</a:t>
            </a:r>
            <a:endParaRPr lang="en-US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8839200" cy="1143000"/>
          </a:xfrm>
        </p:spPr>
        <p:txBody>
          <a:bodyPr/>
          <a:lstStyle/>
          <a:p>
            <a:r>
              <a:rPr lang="en-US" sz="4800" dirty="0">
                <a:solidFill>
                  <a:srgbClr val="F2EC00"/>
                </a:solidFill>
                <a:latin typeface="Cooper Black" pitchFamily="18" charset="0"/>
              </a:rPr>
              <a:t>What Makes Her Feel Safe ?</a:t>
            </a:r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2209800"/>
          </a:xfrm>
        </p:spPr>
        <p:txBody>
          <a:bodyPr/>
          <a:lstStyle/>
          <a:p>
            <a:pPr>
              <a:spcBef>
                <a:spcPct val="50000"/>
              </a:spcBef>
              <a:buClr>
                <a:srgbClr val="FDAA03"/>
              </a:buClr>
              <a:buSzPct val="150000"/>
              <a:buFont typeface="Webdings" pitchFamily="18" charset="2"/>
              <a:buChar char="Ñ"/>
            </a:pPr>
            <a:r>
              <a:rPr lang="en-US" dirty="0">
                <a:solidFill>
                  <a:schemeClr val="bg1"/>
                </a:solidFill>
              </a:rPr>
              <a:t> When We  </a:t>
            </a:r>
            <a:r>
              <a:rPr lang="en-US" b="1" u="sng" dirty="0">
                <a:solidFill>
                  <a:srgbClr val="F2EC00"/>
                </a:solidFill>
              </a:rPr>
              <a:t>Spend</a:t>
            </a:r>
            <a:r>
              <a:rPr lang="en-US" dirty="0">
                <a:solidFill>
                  <a:srgbClr val="F2EC00"/>
                </a:solidFill>
              </a:rPr>
              <a:t>  </a:t>
            </a:r>
            <a:r>
              <a:rPr lang="en-US" b="1" u="sng" dirty="0">
                <a:solidFill>
                  <a:srgbClr val="F2EC00"/>
                </a:solidFill>
              </a:rPr>
              <a:t>Time</a:t>
            </a:r>
            <a:r>
              <a:rPr lang="en-US" dirty="0">
                <a:solidFill>
                  <a:schemeClr val="bg1"/>
                </a:solidFill>
              </a:rPr>
              <a:t> With Her</a:t>
            </a:r>
          </a:p>
          <a:p>
            <a:pPr>
              <a:spcBef>
                <a:spcPct val="50000"/>
              </a:spcBef>
              <a:buClr>
                <a:srgbClr val="FDAA03"/>
              </a:buClr>
              <a:buSzPct val="150000"/>
              <a:buFont typeface="Webdings" pitchFamily="18" charset="2"/>
              <a:buChar char="Ñ"/>
            </a:pPr>
            <a:r>
              <a:rPr lang="en-US" dirty="0">
                <a:solidFill>
                  <a:schemeClr val="bg1"/>
                </a:solidFill>
              </a:rPr>
              <a:t> When We  </a:t>
            </a:r>
            <a:r>
              <a:rPr lang="en-US" b="1" u="sng" dirty="0">
                <a:solidFill>
                  <a:srgbClr val="F2EC00"/>
                </a:solidFill>
              </a:rPr>
              <a:t>Allow</a:t>
            </a:r>
            <a:r>
              <a:rPr lang="en-US" dirty="0">
                <a:solidFill>
                  <a:srgbClr val="F2EC00"/>
                </a:solidFill>
              </a:rPr>
              <a:t>  </a:t>
            </a:r>
            <a:r>
              <a:rPr lang="en-US" b="1" u="sng" dirty="0">
                <a:solidFill>
                  <a:srgbClr val="F2EC00"/>
                </a:solidFill>
              </a:rPr>
              <a:t>Entry</a:t>
            </a:r>
            <a:r>
              <a:rPr lang="en-US" dirty="0">
                <a:solidFill>
                  <a:schemeClr val="bg1"/>
                </a:solidFill>
              </a:rPr>
              <a:t> Into Our World</a:t>
            </a:r>
          </a:p>
          <a:p>
            <a:pPr>
              <a:spcBef>
                <a:spcPct val="50000"/>
              </a:spcBef>
              <a:buClr>
                <a:srgbClr val="FDAA03"/>
              </a:buClr>
              <a:buSzPct val="150000"/>
              <a:buFont typeface="Webdings" pitchFamily="18" charset="2"/>
              <a:buChar char="Ñ"/>
            </a:pPr>
            <a:r>
              <a:rPr lang="en-US" dirty="0">
                <a:solidFill>
                  <a:schemeClr val="bg1"/>
                </a:solidFill>
              </a:rPr>
              <a:t> When We </a:t>
            </a:r>
            <a:r>
              <a:rPr lang="en-US" b="1" u="sng" dirty="0">
                <a:solidFill>
                  <a:srgbClr val="F2EC00"/>
                </a:solidFill>
              </a:rPr>
              <a:t>Reassure</a:t>
            </a:r>
            <a:r>
              <a:rPr lang="en-US" dirty="0">
                <a:solidFill>
                  <a:schemeClr val="bg1"/>
                </a:solidFill>
              </a:rPr>
              <a:t> Her Of Our Love</a:t>
            </a:r>
          </a:p>
        </p:txBody>
      </p:sp>
      <p:grpSp>
        <p:nvGrpSpPr>
          <p:cNvPr id="16" name="Group 13"/>
          <p:cNvGrpSpPr/>
          <p:nvPr/>
        </p:nvGrpSpPr>
        <p:grpSpPr>
          <a:xfrm>
            <a:off x="228600" y="4343400"/>
            <a:ext cx="8742961" cy="2238375"/>
            <a:chOff x="97124" y="4343400"/>
            <a:chExt cx="8742961" cy="2238375"/>
          </a:xfrm>
        </p:grpSpPr>
        <p:sp>
          <p:nvSpPr>
            <p:cNvPr id="17" name="Text Box 1029"/>
            <p:cNvSpPr txBox="1">
              <a:spLocks noChangeArrowheads="1"/>
            </p:cNvSpPr>
            <p:nvPr/>
          </p:nvSpPr>
          <p:spPr bwMode="auto">
            <a:xfrm>
              <a:off x="2133600" y="4648200"/>
              <a:ext cx="4495800" cy="1569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200" dirty="0" smtClean="0">
                  <a:solidFill>
                    <a:schemeClr val="bg1"/>
                  </a:solidFill>
                  <a:latin typeface="Britannic Bold" pitchFamily="34" charset="0"/>
                </a:rPr>
                <a:t>Am I More </a:t>
              </a:r>
              <a:r>
                <a:rPr lang="en-US" sz="3200" u="sng" dirty="0" smtClean="0">
                  <a:solidFill>
                    <a:srgbClr val="FFFF00"/>
                  </a:solidFill>
                  <a:latin typeface="Britannic Bold" pitchFamily="34" charset="0"/>
                </a:rPr>
                <a:t>Valuable</a:t>
              </a:r>
              <a:r>
                <a:rPr lang="en-US" sz="3200" dirty="0" smtClean="0">
                  <a:solidFill>
                    <a:schemeClr val="bg1"/>
                  </a:solidFill>
                  <a:latin typeface="Britannic Bold" pitchFamily="34" charset="0"/>
                </a:rPr>
                <a:t> To You Than Anything Else In Your Life?</a:t>
              </a:r>
              <a:endParaRPr lang="en-US" sz="3200" dirty="0">
                <a:solidFill>
                  <a:schemeClr val="bg1"/>
                </a:solidFill>
                <a:latin typeface="Britannic Bold" pitchFamily="34" charset="0"/>
              </a:endParaRPr>
            </a:p>
          </p:txBody>
        </p:sp>
        <p:pic>
          <p:nvPicPr>
            <p:cNvPr id="18" name="Picture 2" descr="http://www.liquidmatrix.org/blog/wp-content/uploads/2008/05/treasure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6553200" y="4343400"/>
              <a:ext cx="2286885" cy="2238375"/>
            </a:xfrm>
            <a:prstGeom prst="rect">
              <a:avLst/>
            </a:prstGeom>
            <a:noFill/>
          </p:spPr>
        </p:pic>
        <p:pic>
          <p:nvPicPr>
            <p:cNvPr id="19" name="Picture 8" descr="http://www.mardigrasoutlet.com/_images/kt/DB1004-GLD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7124" y="4648200"/>
              <a:ext cx="2467092" cy="1810443"/>
            </a:xfrm>
            <a:prstGeom prst="rect">
              <a:avLst/>
            </a:prstGeom>
            <a:noFill/>
            <a:effectLst>
              <a:softEdge rad="317500"/>
            </a:effectLst>
          </p:spPr>
        </p:pic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8839200" cy="1143000"/>
          </a:xfrm>
        </p:spPr>
        <p:txBody>
          <a:bodyPr/>
          <a:lstStyle/>
          <a:p>
            <a:r>
              <a:rPr lang="en-US" sz="4800" dirty="0">
                <a:solidFill>
                  <a:srgbClr val="F2EC00"/>
                </a:solidFill>
                <a:latin typeface="Cooper Black" pitchFamily="18" charset="0"/>
              </a:rPr>
              <a:t>What Makes Her Feel Safe ?</a:t>
            </a:r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2209800"/>
          </a:xfrm>
        </p:spPr>
        <p:txBody>
          <a:bodyPr/>
          <a:lstStyle/>
          <a:p>
            <a:pPr>
              <a:spcBef>
                <a:spcPct val="50000"/>
              </a:spcBef>
              <a:buClr>
                <a:srgbClr val="FDAA03"/>
              </a:buClr>
              <a:buSzPct val="150000"/>
              <a:buFont typeface="Webdings" pitchFamily="18" charset="2"/>
              <a:buChar char="Ñ"/>
            </a:pPr>
            <a:r>
              <a:rPr lang="en-US" dirty="0">
                <a:solidFill>
                  <a:schemeClr val="bg1"/>
                </a:solidFill>
              </a:rPr>
              <a:t> When We  </a:t>
            </a:r>
            <a:r>
              <a:rPr lang="en-US" b="1" u="sng" dirty="0">
                <a:solidFill>
                  <a:srgbClr val="F2EC00"/>
                </a:solidFill>
              </a:rPr>
              <a:t>Spend</a:t>
            </a:r>
            <a:r>
              <a:rPr lang="en-US" dirty="0">
                <a:solidFill>
                  <a:srgbClr val="F2EC00"/>
                </a:solidFill>
              </a:rPr>
              <a:t>  </a:t>
            </a:r>
            <a:r>
              <a:rPr lang="en-US" b="1" u="sng" dirty="0">
                <a:solidFill>
                  <a:srgbClr val="F2EC00"/>
                </a:solidFill>
              </a:rPr>
              <a:t>Time</a:t>
            </a:r>
            <a:r>
              <a:rPr lang="en-US" dirty="0">
                <a:solidFill>
                  <a:schemeClr val="bg1"/>
                </a:solidFill>
              </a:rPr>
              <a:t> With Her</a:t>
            </a:r>
          </a:p>
          <a:p>
            <a:pPr>
              <a:spcBef>
                <a:spcPct val="50000"/>
              </a:spcBef>
              <a:buClr>
                <a:srgbClr val="FDAA03"/>
              </a:buClr>
              <a:buSzPct val="150000"/>
              <a:buFont typeface="Webdings" pitchFamily="18" charset="2"/>
              <a:buChar char="Ñ"/>
            </a:pPr>
            <a:r>
              <a:rPr lang="en-US" dirty="0">
                <a:solidFill>
                  <a:schemeClr val="bg1"/>
                </a:solidFill>
              </a:rPr>
              <a:t> When We  </a:t>
            </a:r>
            <a:r>
              <a:rPr lang="en-US" b="1" u="sng" dirty="0">
                <a:solidFill>
                  <a:srgbClr val="F2EC00"/>
                </a:solidFill>
              </a:rPr>
              <a:t>Allow</a:t>
            </a:r>
            <a:r>
              <a:rPr lang="en-US" dirty="0">
                <a:solidFill>
                  <a:srgbClr val="F2EC00"/>
                </a:solidFill>
              </a:rPr>
              <a:t>  </a:t>
            </a:r>
            <a:r>
              <a:rPr lang="en-US" b="1" u="sng" dirty="0">
                <a:solidFill>
                  <a:srgbClr val="F2EC00"/>
                </a:solidFill>
              </a:rPr>
              <a:t>Entry</a:t>
            </a:r>
            <a:r>
              <a:rPr lang="en-US" dirty="0">
                <a:solidFill>
                  <a:schemeClr val="bg1"/>
                </a:solidFill>
              </a:rPr>
              <a:t> Into Our World</a:t>
            </a:r>
          </a:p>
          <a:p>
            <a:pPr>
              <a:spcBef>
                <a:spcPct val="50000"/>
              </a:spcBef>
              <a:buClr>
                <a:srgbClr val="FDAA03"/>
              </a:buClr>
              <a:buSzPct val="150000"/>
              <a:buFont typeface="Webdings" pitchFamily="18" charset="2"/>
              <a:buChar char="Ñ"/>
            </a:pPr>
            <a:r>
              <a:rPr lang="en-US" dirty="0">
                <a:solidFill>
                  <a:schemeClr val="bg1"/>
                </a:solidFill>
              </a:rPr>
              <a:t> When We </a:t>
            </a:r>
            <a:r>
              <a:rPr lang="en-US" b="1" u="sng" dirty="0">
                <a:solidFill>
                  <a:srgbClr val="F2EC00"/>
                </a:solidFill>
              </a:rPr>
              <a:t>Reassure</a:t>
            </a:r>
            <a:r>
              <a:rPr lang="en-US" dirty="0">
                <a:solidFill>
                  <a:schemeClr val="bg1"/>
                </a:solidFill>
              </a:rPr>
              <a:t> Her Of Our Love</a:t>
            </a:r>
          </a:p>
        </p:txBody>
      </p:sp>
      <p:grpSp>
        <p:nvGrpSpPr>
          <p:cNvPr id="2" name="Group 13"/>
          <p:cNvGrpSpPr/>
          <p:nvPr/>
        </p:nvGrpSpPr>
        <p:grpSpPr>
          <a:xfrm>
            <a:off x="228600" y="4343400"/>
            <a:ext cx="8742961" cy="2238375"/>
            <a:chOff x="97124" y="4343400"/>
            <a:chExt cx="8742961" cy="2238375"/>
          </a:xfrm>
        </p:grpSpPr>
        <p:sp>
          <p:nvSpPr>
            <p:cNvPr id="8197" name="Text Box 1029"/>
            <p:cNvSpPr txBox="1">
              <a:spLocks noChangeArrowheads="1"/>
            </p:cNvSpPr>
            <p:nvPr/>
          </p:nvSpPr>
          <p:spPr bwMode="auto">
            <a:xfrm>
              <a:off x="2133600" y="4648200"/>
              <a:ext cx="4495800" cy="1569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200" i="1" dirty="0">
                  <a:solidFill>
                    <a:schemeClr val="bg1"/>
                  </a:solidFill>
                  <a:latin typeface="Britannic Bold" pitchFamily="34" charset="0"/>
                </a:rPr>
                <a:t>She Feels Safest When She Knows That We </a:t>
              </a:r>
              <a:r>
                <a:rPr lang="en-US" sz="3200" b="1" i="1" dirty="0">
                  <a:solidFill>
                    <a:schemeClr val="bg1"/>
                  </a:solidFill>
                  <a:latin typeface="Britannic Bold" pitchFamily="34" charset="0"/>
                </a:rPr>
                <a:t>Value</a:t>
              </a:r>
              <a:r>
                <a:rPr lang="en-US" sz="3200" i="1" dirty="0">
                  <a:solidFill>
                    <a:schemeClr val="bg1"/>
                  </a:solidFill>
                  <a:latin typeface="Britannic Bold" pitchFamily="34" charset="0"/>
                </a:rPr>
                <a:t> Her Greatly!</a:t>
              </a:r>
            </a:p>
          </p:txBody>
        </p:sp>
        <p:pic>
          <p:nvPicPr>
            <p:cNvPr id="4098" name="Picture 2" descr="http://www.liquidmatrix.org/blog/wp-content/uploads/2008/05/treasure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6553200" y="4343400"/>
              <a:ext cx="2286885" cy="2238375"/>
            </a:xfrm>
            <a:prstGeom prst="rect">
              <a:avLst/>
            </a:prstGeom>
            <a:noFill/>
          </p:spPr>
        </p:pic>
        <p:pic>
          <p:nvPicPr>
            <p:cNvPr id="4104" name="Picture 8" descr="http://www.mardigrasoutlet.com/_images/kt/DB1004-GLD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7124" y="4648200"/>
              <a:ext cx="2467092" cy="1810443"/>
            </a:xfrm>
            <a:prstGeom prst="rect">
              <a:avLst/>
            </a:prstGeom>
            <a:noFill/>
            <a:effectLst>
              <a:softEdge rad="317500"/>
            </a:effectLst>
          </p:spPr>
        </p:pic>
      </p:grp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C00000"/>
            </a:gs>
            <a:gs pos="41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C:\Users\Mark\AppData\Local\Microsoft\Windows\Temporary Internet Files\Content.IE5\EETJG1MZ\MP900409304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447800"/>
            <a:ext cx="5367933" cy="541020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86800" cy="1143000"/>
          </a:xfrm>
        </p:spPr>
        <p:txBody>
          <a:bodyPr/>
          <a:lstStyle/>
          <a:p>
            <a:r>
              <a:rPr lang="en-US" sz="5400" dirty="0">
                <a:solidFill>
                  <a:srgbClr val="000000"/>
                </a:solidFill>
                <a:latin typeface="Cooper Black" pitchFamily="18" charset="0"/>
              </a:rPr>
              <a:t>Supplying Her Needs</a:t>
            </a:r>
            <a:endParaRPr lang="en-US" sz="5400" dirty="0">
              <a:latin typeface="Cooper Black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667000"/>
            <a:ext cx="8001000" cy="38862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Britannic Bold" pitchFamily="34" charset="0"/>
              </a:rPr>
              <a:t>Four Secrets To Making Her Feel Valued</a:t>
            </a:r>
          </a:p>
          <a:p>
            <a:pPr lvl="1">
              <a:buClr>
                <a:srgbClr val="C00000"/>
              </a:buClr>
              <a:buSzPct val="150000"/>
              <a:buFont typeface="Webdings" pitchFamily="18" charset="2"/>
              <a:buChar char="Ñ"/>
            </a:pP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Show her That her </a:t>
            </a:r>
            <a:r>
              <a:rPr lang="en-US" b="1" u="sng" dirty="0">
                <a:solidFill>
                  <a:srgbClr val="C00000"/>
                </a:solidFill>
              </a:rPr>
              <a:t>Happiness</a:t>
            </a:r>
            <a:r>
              <a:rPr lang="en-US" b="1" dirty="0">
                <a:solidFill>
                  <a:srgbClr val="000000"/>
                </a:solidFill>
              </a:rPr>
              <a:t>  is a </a:t>
            </a:r>
            <a:r>
              <a:rPr lang="en-US" b="1" dirty="0" smtClean="0">
                <a:solidFill>
                  <a:srgbClr val="000000"/>
                </a:solidFill>
              </a:rPr>
              <a:t>			     priority to </a:t>
            </a:r>
            <a:r>
              <a:rPr lang="en-US" b="1" dirty="0">
                <a:solidFill>
                  <a:srgbClr val="000000"/>
                </a:solidFill>
              </a:rPr>
              <a:t>you</a:t>
            </a:r>
          </a:p>
          <a:p>
            <a:pPr lvl="1">
              <a:buClr>
                <a:srgbClr val="C00000"/>
              </a:buClr>
              <a:buSzPct val="150000"/>
              <a:buFont typeface="Webdings" pitchFamily="18" charset="2"/>
              <a:buChar char="Ñ"/>
            </a:pPr>
            <a:r>
              <a:rPr lang="en-US" b="1" dirty="0">
                <a:solidFill>
                  <a:srgbClr val="000000"/>
                </a:solidFill>
              </a:rPr>
              <a:t> Show </a:t>
            </a:r>
            <a:r>
              <a:rPr lang="en-US" b="1" u="sng" dirty="0">
                <a:solidFill>
                  <a:srgbClr val="C00000"/>
                </a:solidFill>
              </a:rPr>
              <a:t>Interest</a:t>
            </a:r>
            <a:r>
              <a:rPr lang="en-US" b="1" dirty="0">
                <a:solidFill>
                  <a:srgbClr val="000000"/>
                </a:solidFill>
              </a:rPr>
              <a:t> in her life</a:t>
            </a:r>
          </a:p>
          <a:p>
            <a:pPr lvl="1">
              <a:buClr>
                <a:srgbClr val="C00000"/>
              </a:buClr>
              <a:buSzPct val="150000"/>
              <a:buFont typeface="Webdings" pitchFamily="18" charset="2"/>
              <a:buChar char="Ñ"/>
            </a:pPr>
            <a:r>
              <a:rPr lang="en-US" b="1" dirty="0">
                <a:solidFill>
                  <a:srgbClr val="000000"/>
                </a:solidFill>
              </a:rPr>
              <a:t> Show her you </a:t>
            </a:r>
            <a:r>
              <a:rPr lang="en-US" b="1" dirty="0"/>
              <a:t>Need</a:t>
            </a:r>
            <a:r>
              <a:rPr lang="en-US" b="1" dirty="0">
                <a:solidFill>
                  <a:srgbClr val="D4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her and value her </a:t>
            </a:r>
            <a:r>
              <a:rPr lang="en-US" b="1" u="sng" dirty="0">
                <a:solidFill>
                  <a:srgbClr val="C00000"/>
                </a:solidFill>
              </a:rPr>
              <a:t>Input</a:t>
            </a:r>
            <a:endParaRPr lang="en-US" b="1" dirty="0">
              <a:solidFill>
                <a:srgbClr val="C00000"/>
              </a:solidFill>
            </a:endParaRPr>
          </a:p>
          <a:p>
            <a:pPr lvl="1">
              <a:buClr>
                <a:srgbClr val="C00000"/>
              </a:buClr>
              <a:buSzPct val="150000"/>
              <a:buFont typeface="Webdings" pitchFamily="18" charset="2"/>
              <a:buChar char="Ñ"/>
            </a:pPr>
            <a:r>
              <a:rPr lang="en-US" b="1" dirty="0">
                <a:solidFill>
                  <a:srgbClr val="000000"/>
                </a:solidFill>
              </a:rPr>
              <a:t> Show her that you don’t </a:t>
            </a:r>
            <a:r>
              <a:rPr lang="en-US" b="1" dirty="0"/>
              <a:t>Take her for 		    Granted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685800" y="1371600"/>
            <a:ext cx="8153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4400" dirty="0">
                <a:latin typeface="Algerian" pitchFamily="82" charset="0"/>
              </a:rPr>
              <a:t> </a:t>
            </a:r>
            <a:r>
              <a:rPr lang="en-US" sz="4400" b="1" dirty="0" smtClean="0">
                <a:latin typeface="Tempus Sans ITC" pitchFamily="82" charset="0"/>
              </a:rPr>
              <a:t>How To Make Her Feel Valued</a:t>
            </a:r>
            <a:endParaRPr lang="en-US" b="1" u="sng" dirty="0">
              <a:solidFill>
                <a:srgbClr val="D40000"/>
              </a:solidFill>
              <a:latin typeface="Tempus Sans ITC" pitchFamily="82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0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5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0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 bldLvl="2" autoUpdateAnimBg="0"/>
      <p:bldP spid="51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700015"/>
            </a:gs>
            <a:gs pos="20000">
              <a:srgbClr val="A50021"/>
            </a:gs>
            <a:gs pos="51000">
              <a:srgbClr val="FF5D7C"/>
            </a:gs>
            <a:gs pos="71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152400"/>
            <a:ext cx="8382000" cy="3505200"/>
          </a:xfrm>
        </p:spPr>
        <p:txBody>
          <a:bodyPr/>
          <a:lstStyle/>
          <a:p>
            <a:r>
              <a:rPr lang="en-US" sz="6600" dirty="0">
                <a:solidFill>
                  <a:srgbClr val="FFFF99"/>
                </a:solidFill>
                <a:latin typeface="Kinkee" pitchFamily="2" charset="0"/>
              </a:rPr>
              <a:t>Demonstrate With Actions And Express With Words</a:t>
            </a:r>
          </a:p>
        </p:txBody>
      </p:sp>
      <p:pic>
        <p:nvPicPr>
          <p:cNvPr id="2050" name="Picture 2" descr="http://parkcountylibrary.org/wp-content/uploads/2009/05/love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4724400"/>
            <a:ext cx="2009775" cy="2003983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054" name="Picture 6" descr="http://www.petalia.org/Inspiration/Onthegras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599" y="4953000"/>
            <a:ext cx="2496375" cy="190500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056" name="Picture 8" descr="http://www.petalia.org/Songs/kima6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3469" y="4953000"/>
            <a:ext cx="2558285" cy="1905000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1143000"/>
          </a:xfrm>
          <a:noFill/>
        </p:spPr>
        <p:txBody>
          <a:bodyPr/>
          <a:lstStyle/>
          <a:p>
            <a:r>
              <a:rPr lang="en-US" sz="5400" dirty="0">
                <a:solidFill>
                  <a:srgbClr val="FFE527"/>
                </a:solidFill>
                <a:latin typeface="Cooper Black" pitchFamily="18" charset="0"/>
              </a:rPr>
              <a:t>Supplying Her Needs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81000" y="1620400"/>
            <a:ext cx="8686800" cy="5046781"/>
            <a:chOff x="381000" y="1620400"/>
            <a:chExt cx="8686800" cy="5046781"/>
          </a:xfrm>
        </p:grpSpPr>
        <p:pic>
          <p:nvPicPr>
            <p:cNvPr id="1026" name="Picture 2" descr="http://fontaine4christ.files.wordpress.com/2009/06/flaming-heart1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013450" y="3582165"/>
              <a:ext cx="3054350" cy="3085016"/>
            </a:xfrm>
            <a:prstGeom prst="rect">
              <a:avLst/>
            </a:prstGeom>
            <a:noFill/>
          </p:spPr>
        </p:pic>
        <p:sp>
          <p:nvSpPr>
            <p:cNvPr id="6148" name="Rectangle 4"/>
            <p:cNvSpPr>
              <a:spLocks noChangeArrowheads="1"/>
            </p:cNvSpPr>
            <p:nvPr/>
          </p:nvSpPr>
          <p:spPr bwMode="auto">
            <a:xfrm>
              <a:off x="381000" y="1620400"/>
              <a:ext cx="8458200" cy="81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rgbClr val="FF0000"/>
                </a:buClr>
                <a:buFont typeface="Wingdings" pitchFamily="2" charset="2"/>
                <a:buChar char="Ø"/>
              </a:pPr>
              <a:r>
                <a:rPr lang="en-US" sz="4400" dirty="0">
                  <a:latin typeface="Algerian" pitchFamily="82" charset="0"/>
                </a:rPr>
                <a:t> </a:t>
              </a:r>
              <a:r>
                <a:rPr lang="en-US" sz="4000" dirty="0">
                  <a:solidFill>
                    <a:srgbClr val="FFE527"/>
                  </a:solidFill>
                  <a:latin typeface="Britannic Bold" pitchFamily="34" charset="0"/>
                </a:rPr>
                <a:t>Kindle The </a:t>
              </a:r>
              <a:r>
                <a:rPr lang="en-US" sz="4000" u="sng" dirty="0">
                  <a:solidFill>
                    <a:srgbClr val="FF6600"/>
                  </a:solidFill>
                  <a:latin typeface="Britannic Bold" pitchFamily="34" charset="0"/>
                </a:rPr>
                <a:t>Flame</a:t>
              </a:r>
              <a:r>
                <a:rPr lang="en-US" sz="4000" dirty="0">
                  <a:solidFill>
                    <a:srgbClr val="FFE527"/>
                  </a:solidFill>
                  <a:latin typeface="Britannic Bold" pitchFamily="34" charset="0"/>
                </a:rPr>
                <a:t> Of </a:t>
              </a:r>
              <a:r>
                <a:rPr lang="en-US" sz="4000" u="sng" dirty="0">
                  <a:solidFill>
                    <a:srgbClr val="FF6600"/>
                  </a:solidFill>
                  <a:latin typeface="Britannic Bold" pitchFamily="34" charset="0"/>
                </a:rPr>
                <a:t>Romance</a:t>
              </a:r>
              <a:endParaRPr lang="en-US" sz="2000" u="sng" dirty="0">
                <a:solidFill>
                  <a:srgbClr val="FF6600"/>
                </a:solidFill>
                <a:latin typeface="Britannic Bold" pitchFamily="34" charset="0"/>
              </a:endParaRPr>
            </a:p>
          </p:txBody>
        </p:sp>
      </p:grp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590800"/>
            <a:ext cx="5867400" cy="3505200"/>
          </a:xfrm>
        </p:spPr>
        <p:txBody>
          <a:bodyPr/>
          <a:lstStyle/>
          <a:p>
            <a:r>
              <a:rPr lang="en-US" sz="3600" dirty="0">
                <a:solidFill>
                  <a:srgbClr val="FFE527"/>
                </a:solidFill>
                <a:latin typeface="Britannic Bold" pitchFamily="34" charset="0"/>
              </a:rPr>
              <a:t>3 Things That Kindle Your 	Wife’s Fire</a:t>
            </a:r>
          </a:p>
          <a:p>
            <a:pPr lvl="1">
              <a:buFont typeface="Webdings" pitchFamily="18" charset="2"/>
              <a:buChar char="Ñ"/>
            </a:pPr>
            <a:r>
              <a:rPr lang="en-US" sz="3200" dirty="0">
                <a:solidFill>
                  <a:srgbClr val="FFE527"/>
                </a:solidFill>
              </a:rPr>
              <a:t> Physical  </a:t>
            </a:r>
            <a:r>
              <a:rPr lang="en-US" sz="3200" b="1" u="sng" dirty="0">
                <a:solidFill>
                  <a:srgbClr val="FF6600"/>
                </a:solidFill>
              </a:rPr>
              <a:t>Affection</a:t>
            </a:r>
            <a:endParaRPr lang="en-US" sz="3200" dirty="0">
              <a:solidFill>
                <a:srgbClr val="FF6600"/>
              </a:solidFill>
            </a:endParaRPr>
          </a:p>
          <a:p>
            <a:pPr lvl="1">
              <a:buFont typeface="Webdings" pitchFamily="18" charset="2"/>
              <a:buChar char="Ñ"/>
            </a:pPr>
            <a:r>
              <a:rPr lang="en-US" sz="3200" dirty="0">
                <a:solidFill>
                  <a:srgbClr val="FFE527"/>
                </a:solidFill>
              </a:rPr>
              <a:t> Receiving  </a:t>
            </a:r>
            <a:r>
              <a:rPr lang="en-US" sz="3200" b="1" u="sng" dirty="0">
                <a:solidFill>
                  <a:srgbClr val="FF6600"/>
                </a:solidFill>
              </a:rPr>
              <a:t>Compliments</a:t>
            </a:r>
            <a:endParaRPr lang="en-US" sz="3200" dirty="0">
              <a:solidFill>
                <a:srgbClr val="FF6600"/>
              </a:solidFill>
            </a:endParaRPr>
          </a:p>
          <a:p>
            <a:pPr lvl="1">
              <a:buFont typeface="Webdings" pitchFamily="18" charset="2"/>
              <a:buChar char="Ñ"/>
            </a:pPr>
            <a:r>
              <a:rPr lang="en-US" sz="3200" dirty="0">
                <a:solidFill>
                  <a:srgbClr val="FFE527"/>
                </a:solidFill>
              </a:rPr>
              <a:t> Scheduling  </a:t>
            </a:r>
            <a:r>
              <a:rPr lang="en-US" sz="3200" b="1" u="sng" dirty="0">
                <a:solidFill>
                  <a:srgbClr val="FF6600"/>
                </a:solidFill>
              </a:rPr>
              <a:t>Time</a:t>
            </a:r>
            <a:r>
              <a:rPr lang="en-US" sz="3200" dirty="0">
                <a:solidFill>
                  <a:srgbClr val="FF6600"/>
                </a:solidFill>
              </a:rPr>
              <a:t>  </a:t>
            </a:r>
            <a:r>
              <a:rPr lang="en-US" sz="3200" dirty="0" smtClean="0">
                <a:solidFill>
                  <a:srgbClr val="FF6600"/>
                </a:solidFill>
              </a:rPr>
              <a:t>	  		   </a:t>
            </a:r>
            <a:r>
              <a:rPr lang="en-US" sz="3200" b="1" u="sng" dirty="0" smtClean="0">
                <a:solidFill>
                  <a:srgbClr val="FF6600"/>
                </a:solidFill>
              </a:rPr>
              <a:t>Specifically</a:t>
            </a:r>
            <a:r>
              <a:rPr lang="en-US" sz="3200" dirty="0" smtClean="0">
                <a:solidFill>
                  <a:srgbClr val="FFE527"/>
                </a:solidFill>
              </a:rPr>
              <a:t> </a:t>
            </a:r>
            <a:r>
              <a:rPr lang="en-US" sz="3200" dirty="0">
                <a:solidFill>
                  <a:srgbClr val="FFE527"/>
                </a:solidFill>
              </a:rPr>
              <a:t>For Her </a:t>
            </a:r>
            <a:endParaRPr lang="en-US" sz="3200" b="1" dirty="0">
              <a:solidFill>
                <a:srgbClr val="FFE527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bldLvl="2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212</Words>
  <Application>Microsoft Office PowerPoint</Application>
  <PresentationFormat>On-screen Show (4:3)</PresentationFormat>
  <Paragraphs>41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1" baseType="lpstr">
      <vt:lpstr>Arial</vt:lpstr>
      <vt:lpstr>Times New Roman</vt:lpstr>
      <vt:lpstr>Cooper Black</vt:lpstr>
      <vt:lpstr>Wingdings 2</vt:lpstr>
      <vt:lpstr>Wingdings</vt:lpstr>
      <vt:lpstr>Algerian</vt:lpstr>
      <vt:lpstr>Kinkee</vt:lpstr>
      <vt:lpstr>Webdings</vt:lpstr>
      <vt:lpstr>Script MT Bold</vt:lpstr>
      <vt:lpstr>Britannic Bold</vt:lpstr>
      <vt:lpstr>Tempus Sans ITC</vt:lpstr>
      <vt:lpstr>Default Design</vt:lpstr>
      <vt:lpstr>What Does She Want From Me Anyway?</vt:lpstr>
      <vt:lpstr>What Does She Want?</vt:lpstr>
      <vt:lpstr>What Does She Need?</vt:lpstr>
      <vt:lpstr>Slide 4</vt:lpstr>
      <vt:lpstr>What Makes Her Feel Safe ?</vt:lpstr>
      <vt:lpstr>What Makes Her Feel Safe ?</vt:lpstr>
      <vt:lpstr>Supplying Her Needs</vt:lpstr>
      <vt:lpstr>Demonstrate With Actions And Express With Words</vt:lpstr>
      <vt:lpstr>Supplying Her Needs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Does She/He Want</dc:title>
  <dc:creator>Mark Broyles</dc:creator>
  <cp:lastModifiedBy>Mark E Broyles</cp:lastModifiedBy>
  <cp:revision>58</cp:revision>
  <dcterms:created xsi:type="dcterms:W3CDTF">2005-05-03T13:40:13Z</dcterms:created>
  <dcterms:modified xsi:type="dcterms:W3CDTF">2011-04-12T22:02:42Z</dcterms:modified>
</cp:coreProperties>
</file>