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62" r:id="rId3"/>
    <p:sldMasterId id="2147483664" r:id="rId4"/>
  </p:sldMasterIdLst>
  <p:sldIdLst>
    <p:sldId id="265" r:id="rId5"/>
    <p:sldId id="257" r:id="rId6"/>
    <p:sldId id="262" r:id="rId7"/>
    <p:sldId id="258" r:id="rId8"/>
    <p:sldId id="263" r:id="rId9"/>
    <p:sldId id="260" r:id="rId10"/>
    <p:sldId id="267" r:id="rId11"/>
    <p:sldId id="268" r:id="rId12"/>
    <p:sldId id="269" r:id="rId13"/>
  </p:sldIdLst>
  <p:sldSz cx="9144000" cy="6858000" type="screen4x3"/>
  <p:notesSz cx="6858000" cy="9144000"/>
  <p:embeddedFontLst>
    <p:embeddedFont>
      <p:font typeface="Broadway" pitchFamily="82" charset="0"/>
      <p:regular r:id="rId14"/>
    </p:embeddedFont>
    <p:embeddedFont>
      <p:font typeface="Britannic Bold" pitchFamily="34" charset="0"/>
      <p:regular r:id="rId15"/>
    </p:embeddedFont>
    <p:embeddedFont>
      <p:font typeface="Papyrus" pitchFamily="66" charset="0"/>
      <p:regular r:id="rId16"/>
    </p:embeddedFont>
    <p:embeddedFont>
      <p:font typeface="Wingdings 2" pitchFamily="18" charset="2"/>
      <p:regular r:id="rId17"/>
    </p:embeddedFont>
    <p:embeddedFont>
      <p:font typeface="Arial Rounded MT Bold" pitchFamily="34" charset="0"/>
      <p:regular r:id="rId18"/>
    </p:embeddedFont>
    <p:embeddedFont>
      <p:font typeface="Calibri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A2F"/>
    <a:srgbClr val="FFCC66"/>
    <a:srgbClr val="874521"/>
    <a:srgbClr val="44200C"/>
    <a:srgbClr val="FF99FF"/>
    <a:srgbClr val="FF66FF"/>
    <a:srgbClr val="FF00FF"/>
    <a:srgbClr val="CC00CC"/>
    <a:srgbClr val="660066"/>
    <a:srgbClr val="FF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71" d="100"/>
          <a:sy n="71" d="100"/>
        </p:scale>
        <p:origin x="-86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8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745CF7-3D2A-4A14-A92D-DAA4368DF5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7088CF-24CB-429C-91C1-7D650A4303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232E33-CB34-44C0-AE89-A695D253AA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50B770-0D81-497F-9652-A035A6B7ED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3F8536-3AA9-465D-A4EF-94F4DA7EEE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0B8C15-76B8-4931-A92D-1B8010A51B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E53ED-F19D-4D0B-B02B-C1C3E503C1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01F168-3666-4454-8FC2-358343DEAA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98C3B9-C4EB-4325-916E-DC8FFA6074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51F711-607D-4A1E-8525-B2E7BFCA41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DD4198-CCBB-4F20-AB24-003C717E916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80142-9511-4654-AE5C-C087DAEEF59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4/12/2011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D462-2AAF-4102-993A-286BBBF632B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80142-9511-4654-AE5C-C087DAEEF59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4/12/2011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D462-2AAF-4102-993A-286BBBF632B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80142-9511-4654-AE5C-C087DAEEF59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4/12/2011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D462-2AAF-4102-993A-286BBBF632B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EEA4D37-4639-434C-B6F7-22BF79EB0D8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9280142-9511-4654-AE5C-C087DAEEF59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4/12/2011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E53D462-2AAF-4102-993A-286BBBF632B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9280142-9511-4654-AE5C-C087DAEEF59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4/12/2011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E53D462-2AAF-4102-993A-286BBBF632B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9280142-9511-4654-AE5C-C087DAEEF59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4/12/2011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E53D462-2AAF-4102-993A-286BBBF632B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295400"/>
            <a:ext cx="5105400" cy="4572000"/>
          </a:xfrm>
        </p:spPr>
        <p:txBody>
          <a:bodyPr/>
          <a:lstStyle/>
          <a:p>
            <a:r>
              <a:rPr lang="en-US" sz="7200" dirty="0">
                <a:latin typeface="Broadway" pitchFamily="82" charset="0"/>
              </a:rPr>
              <a:t>What Does He Need Now?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gradFill rotWithShape="0">
            <a:gsLst>
              <a:gs pos="0">
                <a:srgbClr val="CBCBCB"/>
              </a:gs>
              <a:gs pos="6500">
                <a:srgbClr val="5F5F5F"/>
              </a:gs>
              <a:gs pos="10501">
                <a:srgbClr val="5F5F5F"/>
              </a:gs>
              <a:gs pos="31500">
                <a:srgbClr val="FFFFFF"/>
              </a:gs>
              <a:gs pos="33500">
                <a:srgbClr val="B2B2B2"/>
              </a:gs>
              <a:gs pos="34500">
                <a:srgbClr val="292929"/>
              </a:gs>
              <a:gs pos="41001">
                <a:srgbClr val="777777"/>
              </a:gs>
              <a:gs pos="50000">
                <a:srgbClr val="EAEAEA"/>
              </a:gs>
              <a:gs pos="59000">
                <a:srgbClr val="777777"/>
              </a:gs>
              <a:gs pos="65500">
                <a:srgbClr val="292929"/>
              </a:gs>
              <a:gs pos="66500">
                <a:srgbClr val="B2B2B2"/>
              </a:gs>
              <a:gs pos="68500">
                <a:srgbClr val="FFFFFF"/>
              </a:gs>
              <a:gs pos="89500">
                <a:srgbClr val="5F5F5F"/>
              </a:gs>
              <a:gs pos="93500">
                <a:srgbClr val="5F5F5F"/>
              </a:gs>
              <a:gs pos="100000">
                <a:srgbClr val="CBCBCB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6152" name="Picture 8" descr="http://www.blairegroup.com/userfiles/image/frustrated%20sales%20wom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799" y="1066800"/>
            <a:ext cx="3356990" cy="5029200"/>
          </a:xfrm>
          <a:prstGeom prst="rect">
            <a:avLst/>
          </a:prstGeom>
          <a:noFill/>
          <a:effectLst/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6096000"/>
            <a:ext cx="9144000" cy="762000"/>
          </a:xfrm>
          <a:prstGeom prst="rect">
            <a:avLst/>
          </a:prstGeom>
          <a:gradFill rotWithShape="0">
            <a:gsLst>
              <a:gs pos="0">
                <a:srgbClr val="CBCBCB"/>
              </a:gs>
              <a:gs pos="6500">
                <a:srgbClr val="5F5F5F"/>
              </a:gs>
              <a:gs pos="10501">
                <a:srgbClr val="5F5F5F"/>
              </a:gs>
              <a:gs pos="31500">
                <a:srgbClr val="FFFFFF"/>
              </a:gs>
              <a:gs pos="33500">
                <a:srgbClr val="B2B2B2"/>
              </a:gs>
              <a:gs pos="34500">
                <a:srgbClr val="292929"/>
              </a:gs>
              <a:gs pos="41001">
                <a:srgbClr val="777777"/>
              </a:gs>
              <a:gs pos="50000">
                <a:srgbClr val="EAEAEA"/>
              </a:gs>
              <a:gs pos="59000">
                <a:srgbClr val="777777"/>
              </a:gs>
              <a:gs pos="65500">
                <a:srgbClr val="292929"/>
              </a:gs>
              <a:gs pos="66500">
                <a:srgbClr val="B2B2B2"/>
              </a:gs>
              <a:gs pos="68500">
                <a:srgbClr val="FFFFFF"/>
              </a:gs>
              <a:gs pos="89500">
                <a:srgbClr val="5F5F5F"/>
              </a:gs>
              <a:gs pos="93500">
                <a:srgbClr val="5F5F5F"/>
              </a:gs>
              <a:gs pos="100000">
                <a:srgbClr val="CBCBCB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457200"/>
            <a:ext cx="7391400" cy="60198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6000" dirty="0">
                <a:latin typeface="Britannic Bold" pitchFamily="34" charset="0"/>
                <a:cs typeface="Times New Roman" pitchFamily="18" charset="0"/>
              </a:rPr>
              <a:t>WOMEN WILL DISCOVER THAT THEIR HUSBANDS ARE DRIVEN TO ACHIEVE </a:t>
            </a:r>
            <a:r>
              <a:rPr lang="en-US" sz="6000" u="sng" dirty="0">
                <a:solidFill>
                  <a:srgbClr val="CCFFCC"/>
                </a:solidFill>
                <a:latin typeface="Britannic Bold" pitchFamily="34" charset="0"/>
                <a:cs typeface="Times New Roman" pitchFamily="18" charset="0"/>
              </a:rPr>
              <a:t>SIMPLICITY</a:t>
            </a:r>
            <a:r>
              <a:rPr lang="en-US" sz="6000" dirty="0">
                <a:solidFill>
                  <a:srgbClr val="CCFFCC"/>
                </a:solidFill>
                <a:latin typeface="Britannic Bold" pitchFamily="34" charset="0"/>
                <a:cs typeface="Times New Roman" pitchFamily="18" charset="0"/>
              </a:rPr>
              <a:t>!</a:t>
            </a:r>
            <a:endParaRPr lang="en-US" sz="6000" dirty="0">
              <a:solidFill>
                <a:srgbClr val="CCFFCC"/>
              </a:solidFill>
              <a:latin typeface="Britannic Bold" pitchFamily="34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5352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267200" y="152400"/>
            <a:ext cx="4724400" cy="2362200"/>
          </a:xfrm>
        </p:spPr>
        <p:txBody>
          <a:bodyPr/>
          <a:lstStyle/>
          <a:p>
            <a:r>
              <a:rPr lang="en-US" sz="6600" dirty="0">
                <a:latin typeface="Broadway" pitchFamily="82" charset="0"/>
              </a:rPr>
              <a:t>The Godly Wife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1400" y="3124200"/>
            <a:ext cx="5410200" cy="3581400"/>
          </a:xfrm>
        </p:spPr>
        <p:txBody>
          <a:bodyPr/>
          <a:lstStyle/>
          <a:p>
            <a:pPr>
              <a:spcBef>
                <a:spcPct val="50000"/>
              </a:spcBef>
              <a:buClr>
                <a:srgbClr val="CC0066"/>
              </a:buClr>
              <a:buFont typeface="Wingdings" pitchFamily="2" charset="2"/>
              <a:buChar char="v"/>
            </a:pPr>
            <a:r>
              <a:rPr lang="en-US" sz="4400" dirty="0">
                <a:latin typeface="Papyrus" pitchFamily="66" charset="0"/>
              </a:rPr>
              <a:t> </a:t>
            </a:r>
            <a:r>
              <a:rPr lang="en-US" sz="4400" b="1" dirty="0">
                <a:latin typeface="Papyrus" pitchFamily="66" charset="0"/>
              </a:rPr>
              <a:t>Wives </a:t>
            </a:r>
            <a:r>
              <a:rPr lang="en-US" sz="4400" b="1" u="sng" dirty="0">
                <a:solidFill>
                  <a:srgbClr val="CC0066"/>
                </a:solidFill>
                <a:latin typeface="Papyrus" pitchFamily="66" charset="0"/>
              </a:rPr>
              <a:t>Submit</a:t>
            </a:r>
            <a:r>
              <a:rPr lang="en-US" sz="4400" b="1" dirty="0">
                <a:latin typeface="Papyrus" pitchFamily="66" charset="0"/>
              </a:rPr>
              <a:t> </a:t>
            </a:r>
            <a:r>
              <a:rPr lang="en-US" sz="4400" b="1" dirty="0" smtClean="0">
                <a:latin typeface="Papyrus" pitchFamily="66" charset="0"/>
              </a:rPr>
              <a:t>To 	Your Husbands</a:t>
            </a:r>
            <a:endParaRPr lang="en-US" sz="4400" b="1" dirty="0">
              <a:latin typeface="Papyrus" pitchFamily="66" charset="0"/>
            </a:endParaRPr>
          </a:p>
          <a:p>
            <a:pPr>
              <a:spcBef>
                <a:spcPct val="50000"/>
              </a:spcBef>
              <a:buClr>
                <a:srgbClr val="CC0066"/>
              </a:buClr>
              <a:buFont typeface="Wingdings" pitchFamily="2" charset="2"/>
              <a:buChar char="v"/>
            </a:pPr>
            <a:r>
              <a:rPr lang="en-US" sz="4400" b="1" dirty="0">
                <a:latin typeface="Papyrus" pitchFamily="66" charset="0"/>
              </a:rPr>
              <a:t> Wives </a:t>
            </a:r>
            <a:r>
              <a:rPr lang="en-US" sz="4400" b="1" u="sng" dirty="0">
                <a:solidFill>
                  <a:srgbClr val="CC0066"/>
                </a:solidFill>
                <a:latin typeface="Papyrus" pitchFamily="66" charset="0"/>
              </a:rPr>
              <a:t>Respect</a:t>
            </a:r>
            <a:r>
              <a:rPr lang="en-US" sz="4400" b="1" dirty="0">
                <a:solidFill>
                  <a:srgbClr val="CC0066"/>
                </a:solidFill>
                <a:latin typeface="Papyrus" pitchFamily="66" charset="0"/>
              </a:rPr>
              <a:t> </a:t>
            </a:r>
            <a:r>
              <a:rPr lang="en-US" sz="4400" b="1" dirty="0" smtClean="0">
                <a:latin typeface="Papyrus" pitchFamily="66" charset="0"/>
              </a:rPr>
              <a:t>	Your Husbands</a:t>
            </a:r>
            <a:endParaRPr lang="en-US" sz="4400" b="1" dirty="0">
              <a:latin typeface="Papyru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00006C"/>
            </a:gs>
            <a:gs pos="30000">
              <a:srgbClr val="0000BC"/>
            </a:gs>
            <a:gs pos="64999">
              <a:srgbClr val="3F3FFF"/>
            </a:gs>
            <a:gs pos="89999">
              <a:srgbClr val="99CCFF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">
                <a:srgbClr val="235481"/>
              </a:gs>
              <a:gs pos="24000">
                <a:srgbClr val="346AA6"/>
              </a:gs>
              <a:gs pos="56000">
                <a:srgbClr val="4583C7"/>
              </a:gs>
              <a:gs pos="89999">
                <a:srgbClr val="9BBCE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http://www.averageguy.com/files/u1/man-with-outstretched-arm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10600" cy="990600"/>
          </a:xfrm>
        </p:spPr>
        <p:txBody>
          <a:bodyPr/>
          <a:lstStyle/>
          <a:p>
            <a:r>
              <a:rPr lang="en-US" sz="6000" dirty="0">
                <a:solidFill>
                  <a:srgbClr val="FFFF00"/>
                </a:solidFill>
                <a:latin typeface="Britannic Bold" pitchFamily="34" charset="0"/>
              </a:rPr>
              <a:t>What Does He Need?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382000" cy="4800600"/>
          </a:xfrm>
        </p:spPr>
        <p:txBody>
          <a:bodyPr/>
          <a:lstStyle/>
          <a:p>
            <a:pPr>
              <a:buClr>
                <a:srgbClr val="92D050"/>
              </a:buClr>
              <a:buFont typeface="Wingdings 2" pitchFamily="18" charset="2"/>
              <a:buChar char="u"/>
            </a:pPr>
            <a:r>
              <a:rPr lang="en-US" sz="4000" b="1" dirty="0"/>
              <a:t> </a:t>
            </a:r>
            <a:r>
              <a:rPr lang="en-US" sz="4000" b="1" dirty="0">
                <a:solidFill>
                  <a:schemeClr val="bg1"/>
                </a:solidFill>
              </a:rPr>
              <a:t>Is Life With You Going To Be 	An </a:t>
            </a:r>
            <a:r>
              <a:rPr lang="en-US" sz="4000" b="1" dirty="0" smtClean="0">
                <a:solidFill>
                  <a:schemeClr val="bg1"/>
                </a:solidFill>
              </a:rPr>
              <a:t>	Expression </a:t>
            </a:r>
            <a:r>
              <a:rPr lang="en-US" sz="4000" b="1" dirty="0">
                <a:solidFill>
                  <a:schemeClr val="bg1"/>
                </a:solidFill>
              </a:rPr>
              <a:t>Of </a:t>
            </a:r>
            <a:r>
              <a:rPr lang="en-US" sz="4000" b="1" u="sng" dirty="0">
                <a:solidFill>
                  <a:srgbClr val="FFFF00"/>
                </a:solidFill>
              </a:rPr>
              <a:t>Confidence</a:t>
            </a:r>
            <a:r>
              <a:rPr lang="en-US" sz="4000" b="1" dirty="0">
                <a:solidFill>
                  <a:schemeClr val="bg1"/>
                </a:solidFill>
              </a:rPr>
              <a:t>?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§"/>
            </a:pPr>
            <a:r>
              <a:rPr lang="en-US" sz="3600" b="1" dirty="0">
                <a:solidFill>
                  <a:schemeClr val="bg1"/>
                </a:solidFill>
              </a:rPr>
              <a:t> Appreciate His Desire To </a:t>
            </a:r>
            <a:r>
              <a:rPr lang="en-US" sz="3600" b="1" u="sng" dirty="0">
                <a:solidFill>
                  <a:srgbClr val="FFFF00"/>
                </a:solidFill>
              </a:rPr>
              <a:t>Achieve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§"/>
            </a:pPr>
            <a:r>
              <a:rPr lang="en-US" sz="3600" b="1" dirty="0">
                <a:solidFill>
                  <a:schemeClr val="bg1"/>
                </a:solidFill>
              </a:rPr>
              <a:t> Appreciate His Desire To </a:t>
            </a:r>
            <a:r>
              <a:rPr lang="en-US" sz="3600" b="1" u="sng" dirty="0">
                <a:solidFill>
                  <a:srgbClr val="FFFF00"/>
                </a:solidFill>
              </a:rPr>
              <a:t>Provide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§"/>
            </a:pPr>
            <a:r>
              <a:rPr lang="en-US" sz="3600" b="1" dirty="0">
                <a:solidFill>
                  <a:schemeClr val="bg1"/>
                </a:solidFill>
              </a:rPr>
              <a:t> Appreciate His Desire To </a:t>
            </a:r>
            <a:r>
              <a:rPr lang="en-US" sz="3600" b="1" u="sng" dirty="0">
                <a:solidFill>
                  <a:srgbClr val="FFFF00"/>
                </a:solidFill>
              </a:rPr>
              <a:t>Lead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§"/>
            </a:pPr>
            <a:r>
              <a:rPr lang="en-US" sz="3600" b="1" dirty="0">
                <a:solidFill>
                  <a:schemeClr val="bg1"/>
                </a:solidFill>
              </a:rPr>
              <a:t> Appreciate His Desire To </a:t>
            </a:r>
            <a:r>
              <a:rPr lang="en-US" sz="3600" b="1" u="sng" dirty="0">
                <a:solidFill>
                  <a:srgbClr val="FFFF00"/>
                </a:solidFill>
              </a:rPr>
              <a:t>Analyze</a:t>
            </a:r>
            <a:r>
              <a:rPr lang="en-US" sz="3600" b="1" dirty="0">
                <a:solidFill>
                  <a:schemeClr val="bg1"/>
                </a:solidFill>
              </a:rPr>
              <a:t> &amp; 	</a:t>
            </a:r>
            <a:r>
              <a:rPr lang="en-US" sz="3600" b="1" u="sng" dirty="0">
                <a:solidFill>
                  <a:srgbClr val="FFFF00"/>
                </a:solidFill>
              </a:rPr>
              <a:t>Counsel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uiExpand="1" build="p" bldLvl="2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10600" cy="990600"/>
          </a:xfrm>
        </p:spPr>
        <p:txBody>
          <a:bodyPr/>
          <a:lstStyle/>
          <a:p>
            <a:r>
              <a:rPr lang="en-US" sz="6000" dirty="0">
                <a:solidFill>
                  <a:srgbClr val="FFFF00"/>
                </a:solidFill>
                <a:latin typeface="Britannic Bold" pitchFamily="34" charset="0"/>
              </a:rPr>
              <a:t>What Does He Need?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800600"/>
          </a:xfrm>
        </p:spPr>
        <p:txBody>
          <a:bodyPr/>
          <a:lstStyle/>
          <a:p>
            <a:pPr>
              <a:buClr>
                <a:srgbClr val="FF9999"/>
              </a:buClr>
              <a:buFont typeface="Wingdings 2" pitchFamily="18" charset="2"/>
              <a:buChar char="v"/>
            </a:pPr>
            <a:r>
              <a:rPr lang="en-US" sz="4000" b="1" dirty="0"/>
              <a:t> </a:t>
            </a:r>
            <a:r>
              <a:rPr lang="en-US" sz="4000" b="1" dirty="0">
                <a:solidFill>
                  <a:schemeClr val="bg1"/>
                </a:solidFill>
              </a:rPr>
              <a:t>Is Life With You Going To Be 	Filled With </a:t>
            </a:r>
            <a:r>
              <a:rPr lang="en-US" sz="4000" b="1" u="sng" dirty="0">
                <a:solidFill>
                  <a:srgbClr val="FFFF00"/>
                </a:solidFill>
              </a:rPr>
              <a:t>Admiration</a:t>
            </a:r>
            <a:r>
              <a:rPr lang="en-US" sz="4000" b="1" dirty="0">
                <a:solidFill>
                  <a:schemeClr val="bg1"/>
                </a:solidFill>
              </a:rPr>
              <a:t>?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§"/>
            </a:pP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u="sng" dirty="0">
                <a:solidFill>
                  <a:srgbClr val="FFFF00"/>
                </a:solidFill>
              </a:rPr>
              <a:t>Pleasant</a:t>
            </a:r>
            <a:r>
              <a:rPr lang="en-US" sz="3600" b="1" dirty="0">
                <a:solidFill>
                  <a:schemeClr val="bg1"/>
                </a:solidFill>
              </a:rPr>
              <a:t> words are a 	honeycomb… But… </a:t>
            </a:r>
            <a:r>
              <a:rPr lang="en-US" sz="3600" b="1" u="sng" dirty="0">
                <a:solidFill>
                  <a:srgbClr val="FFFF00"/>
                </a:solidFill>
              </a:rPr>
              <a:t>Harsh</a:t>
            </a:r>
            <a:r>
              <a:rPr lang="en-US" sz="3600" b="1" dirty="0">
                <a:solidFill>
                  <a:schemeClr val="bg1"/>
                </a:solidFill>
              </a:rPr>
              <a:t> words 	pierce like a sword.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§"/>
            </a:pPr>
            <a:r>
              <a:rPr lang="en-US" sz="3600" b="1" dirty="0">
                <a:solidFill>
                  <a:schemeClr val="bg1"/>
                </a:solidFill>
              </a:rPr>
              <a:t> The </a:t>
            </a:r>
            <a:r>
              <a:rPr lang="en-US" sz="3600" b="1" u="sng" dirty="0">
                <a:solidFill>
                  <a:srgbClr val="FFFF00"/>
                </a:solidFill>
              </a:rPr>
              <a:t>tongue</a:t>
            </a:r>
            <a:r>
              <a:rPr lang="en-US" sz="3600" b="1" dirty="0">
                <a:solidFill>
                  <a:schemeClr val="bg1"/>
                </a:solidFill>
              </a:rPr>
              <a:t> has the power over life 	and death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228600" y="3300608"/>
            <a:ext cx="8763000" cy="3557392"/>
            <a:chOff x="228600" y="3300608"/>
            <a:chExt cx="8763000" cy="3557392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419600" y="3300608"/>
              <a:ext cx="4572000" cy="3557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softEdge rad="635000"/>
            </a:effectLst>
          </p:spPr>
        </p:pic>
        <p:pic>
          <p:nvPicPr>
            <p:cNvPr id="2073" name="Picture 25" descr="85903179, SuperStock /SuperStoc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8600" y="3333749"/>
              <a:ext cx="4400550" cy="3524251"/>
            </a:xfrm>
            <a:prstGeom prst="rect">
              <a:avLst/>
            </a:prstGeom>
            <a:noFill/>
            <a:effectLst>
              <a:softEdge rad="635000"/>
            </a:effectLst>
          </p:spPr>
        </p:pic>
      </p:grp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uiExpand="1" build="p" bldLvl="2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660066"/>
            </a:gs>
            <a:gs pos="30000">
              <a:srgbClr val="CC00CC"/>
            </a:gs>
            <a:gs pos="64999">
              <a:srgbClr val="FF00FF"/>
            </a:gs>
            <a:gs pos="89999">
              <a:srgbClr val="FF66FF"/>
            </a:gs>
            <a:gs pos="100000">
              <a:srgbClr val="FF99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 descr="C:\Users\Mark\AppData\Local\Microsoft\Windows\Temporary Internet Files\Content.IE5\PXZD215E\MP900442480[1]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3688" y="1752600"/>
            <a:ext cx="5746506" cy="5105400"/>
          </a:xfrm>
          <a:prstGeom prst="rect">
            <a:avLst/>
          </a:prstGeom>
          <a:noFill/>
          <a:effectLst>
            <a:softEdge rad="12700"/>
          </a:effectLst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10600" cy="1143000"/>
          </a:xfrm>
        </p:spPr>
        <p:txBody>
          <a:bodyPr/>
          <a:lstStyle/>
          <a:p>
            <a:r>
              <a:rPr lang="en-US" sz="6000" dirty="0">
                <a:solidFill>
                  <a:srgbClr val="FFFF00"/>
                </a:solidFill>
                <a:latin typeface="Britannic Bold" pitchFamily="34" charset="0"/>
              </a:rPr>
              <a:t>What Does He Need?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315200" cy="4495800"/>
          </a:xfrm>
        </p:spPr>
        <p:txBody>
          <a:bodyPr/>
          <a:lstStyle/>
          <a:p>
            <a:pPr>
              <a:buClr>
                <a:srgbClr val="FFCCFF"/>
              </a:buClr>
              <a:buFont typeface="Wingdings 2" pitchFamily="18" charset="2"/>
              <a:buChar char="w"/>
            </a:pPr>
            <a:r>
              <a:rPr lang="en-US" sz="4000" b="1" dirty="0"/>
              <a:t> </a:t>
            </a:r>
            <a:r>
              <a:rPr lang="en-US" sz="4000" b="1" dirty="0">
                <a:solidFill>
                  <a:schemeClr val="bg1"/>
                </a:solidFill>
              </a:rPr>
              <a:t>Is Life With You Going </a:t>
            </a:r>
            <a:r>
              <a:rPr lang="en-US" sz="4000" b="1" dirty="0" smtClean="0">
                <a:solidFill>
                  <a:schemeClr val="bg1"/>
                </a:solidFill>
              </a:rPr>
              <a:t>           	To </a:t>
            </a:r>
            <a:r>
              <a:rPr lang="en-US" sz="4000" b="1" dirty="0">
                <a:solidFill>
                  <a:schemeClr val="bg1"/>
                </a:solidFill>
              </a:rPr>
              <a:t>Be </a:t>
            </a:r>
            <a:r>
              <a:rPr lang="en-US" sz="4000" b="1" u="sng" dirty="0" smtClean="0">
                <a:solidFill>
                  <a:srgbClr val="FFFF00"/>
                </a:solidFill>
              </a:rPr>
              <a:t>Sexual</a:t>
            </a:r>
            <a:r>
              <a:rPr lang="en-US" sz="4000" b="1" dirty="0">
                <a:solidFill>
                  <a:schemeClr val="bg1"/>
                </a:solidFill>
              </a:rPr>
              <a:t>?</a:t>
            </a:r>
          </a:p>
          <a:p>
            <a:pPr lvl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sz="3600" b="1" dirty="0">
                <a:solidFill>
                  <a:schemeClr val="bg1"/>
                </a:solidFill>
              </a:rPr>
              <a:t> It Is His </a:t>
            </a:r>
            <a:r>
              <a:rPr lang="en-US" sz="3600" b="1" u="sng" dirty="0">
                <a:solidFill>
                  <a:srgbClr val="FFFF00"/>
                </a:solidFill>
              </a:rPr>
              <a:t>Need</a:t>
            </a:r>
            <a:r>
              <a:rPr lang="en-US" sz="3600" b="1" dirty="0">
                <a:solidFill>
                  <a:schemeClr val="bg1"/>
                </a:solidFill>
              </a:rPr>
              <a:t> – It Is Your </a:t>
            </a:r>
            <a:r>
              <a:rPr lang="en-US" sz="3600" b="1" u="sng" dirty="0">
                <a:solidFill>
                  <a:srgbClr val="FFFF00"/>
                </a:solidFill>
              </a:rPr>
              <a:t>Duty</a:t>
            </a:r>
          </a:p>
          <a:p>
            <a:pPr lvl="2">
              <a:buClr>
                <a:srgbClr val="00FF00"/>
              </a:buClr>
            </a:pPr>
            <a:r>
              <a:rPr lang="en-US" sz="3200" b="1" dirty="0">
                <a:solidFill>
                  <a:schemeClr val="bg1"/>
                </a:solidFill>
              </a:rPr>
              <a:t> 1 Corinthians 7:3</a:t>
            </a:r>
          </a:p>
          <a:p>
            <a:pPr lvl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sz="3600" b="1" dirty="0">
                <a:solidFill>
                  <a:schemeClr val="bg1"/>
                </a:solidFill>
              </a:rPr>
              <a:t> Do Not </a:t>
            </a:r>
            <a:r>
              <a:rPr lang="en-US" sz="3600" b="1" u="sng" dirty="0">
                <a:solidFill>
                  <a:srgbClr val="FFFF00"/>
                </a:solidFill>
              </a:rPr>
              <a:t>Neglect</a:t>
            </a:r>
            <a:r>
              <a:rPr lang="en-US" sz="3600" b="1" dirty="0">
                <a:solidFill>
                  <a:schemeClr val="bg1"/>
                </a:solidFill>
              </a:rPr>
              <a:t> Him</a:t>
            </a:r>
          </a:p>
          <a:p>
            <a:pPr lvl="2">
              <a:buClr>
                <a:srgbClr val="00FF00"/>
              </a:buClr>
            </a:pPr>
            <a:r>
              <a:rPr lang="en-US" sz="3200" b="1" dirty="0">
                <a:solidFill>
                  <a:schemeClr val="bg1"/>
                </a:solidFill>
              </a:rPr>
              <a:t> 1 Corinthians 7:5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 bldLvl="2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8100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4000" dirty="0" smtClean="0">
                <a:solidFill>
                  <a:srgbClr val="FFCC00"/>
                </a:solidFill>
                <a:latin typeface="Arial Rounded MT Bold" pitchFamily="34" charset="0"/>
              </a:rPr>
              <a:t>Men &amp; Emotional Release</a:t>
            </a:r>
            <a:endParaRPr lang="en-US" sz="4000" dirty="0">
              <a:solidFill>
                <a:srgbClr val="FFCC00"/>
              </a:solidFill>
              <a:latin typeface="Arial Rounded MT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1600200"/>
            <a:ext cx="708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solidFill>
                  <a:prstClr val="white"/>
                </a:solidFill>
                <a:latin typeface="Arial Rounded MT Bold" pitchFamily="34" charset="0"/>
              </a:rPr>
              <a:t>It is critical to his feeling desired</a:t>
            </a:r>
            <a:endParaRPr lang="en-US" sz="3200" dirty="0">
              <a:solidFill>
                <a:srgbClr val="FFCC00"/>
              </a:solidFill>
              <a:latin typeface="Arial Rounded MT Bol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1600" y="2514600"/>
            <a:ext cx="69342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</a:pPr>
            <a:r>
              <a:rPr lang="en-US" sz="3200" i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“I wish that my wife understood that making a priority of meeting my intimacy needs is the loudest and clearest way she can say, ‘You are more important to me than anything else in the world.’” </a:t>
            </a:r>
            <a:endParaRPr lang="en-US" sz="1800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8100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4000" dirty="0" smtClean="0">
                <a:solidFill>
                  <a:srgbClr val="FFCC00"/>
                </a:solidFill>
                <a:latin typeface="Arial Rounded MT Bold" pitchFamily="34" charset="0"/>
              </a:rPr>
              <a:t>Men &amp; Emotional Release</a:t>
            </a:r>
            <a:endParaRPr lang="en-US" sz="4000" dirty="0">
              <a:solidFill>
                <a:srgbClr val="FFCC00"/>
              </a:solidFill>
              <a:latin typeface="Arial Rounded MT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1600200"/>
            <a:ext cx="708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solidFill>
                  <a:prstClr val="white"/>
                </a:solidFill>
                <a:latin typeface="Arial Rounded MT Bold" pitchFamily="34" charset="0"/>
              </a:rPr>
              <a:t>It is critical to his feeling desired</a:t>
            </a:r>
            <a:endParaRPr lang="en-US" sz="3200" dirty="0">
              <a:solidFill>
                <a:srgbClr val="FFCC00"/>
              </a:solidFill>
              <a:latin typeface="Arial Rounded MT Bol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1600" y="2514600"/>
            <a:ext cx="6934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fontAlgn="auto">
              <a:spcBef>
                <a:spcPts val="0"/>
              </a:spcBef>
              <a:spcAft>
                <a:spcPts val="0"/>
              </a:spcAft>
            </a:pPr>
            <a:r>
              <a:rPr lang="en-US" sz="3200" i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“It is a form of communication that speaks more forcefully, with less room for misinterpretation, than any other.”</a:t>
            </a:r>
            <a:endParaRPr lang="en-US" sz="3200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5410200"/>
            <a:ext cx="754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4000" dirty="0" smtClean="0">
                <a:solidFill>
                  <a:prstClr val="white"/>
                </a:solidFill>
                <a:latin typeface="Arial Rounded MT Bold" pitchFamily="34" charset="0"/>
              </a:rPr>
              <a:t>HE WANTS TO BE DESIRED!</a:t>
            </a:r>
            <a:endParaRPr lang="en-US" sz="4000" dirty="0">
              <a:solidFill>
                <a:prstClr val="white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8100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4000" dirty="0" smtClean="0">
                <a:solidFill>
                  <a:srgbClr val="FFCC00"/>
                </a:solidFill>
                <a:latin typeface="Arial Rounded MT Bold" pitchFamily="34" charset="0"/>
              </a:rPr>
              <a:t>Men &amp; Emotional Release</a:t>
            </a:r>
            <a:endParaRPr lang="en-US" sz="4000" dirty="0">
              <a:solidFill>
                <a:srgbClr val="FFCC00"/>
              </a:solidFill>
              <a:latin typeface="Arial Rounded MT Bol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981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i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“She doesn’t understand how even her occasional dismissals make me feel less desirable. I can’t resist her. I wish that I, too, were irresistible. She says I am. But her ability to say no so easily makes it hard to believe.”</a:t>
            </a:r>
            <a:endParaRPr lang="en-US" sz="16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205</Words>
  <Application>Microsoft Office PowerPoint</Application>
  <PresentationFormat>On-screen Show (4:3)</PresentationFormat>
  <Paragraphs>30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22" baseType="lpstr">
      <vt:lpstr>Arial</vt:lpstr>
      <vt:lpstr>Broadway</vt:lpstr>
      <vt:lpstr>Times New Roman</vt:lpstr>
      <vt:lpstr>Britannic Bold</vt:lpstr>
      <vt:lpstr>Papyrus</vt:lpstr>
      <vt:lpstr>Wingdings</vt:lpstr>
      <vt:lpstr>Wingdings 2</vt:lpstr>
      <vt:lpstr>Arial Rounded MT Bold</vt:lpstr>
      <vt:lpstr>Calibri</vt:lpstr>
      <vt:lpstr>Default Design</vt:lpstr>
      <vt:lpstr>1_Office Theme</vt:lpstr>
      <vt:lpstr>2_Office Theme</vt:lpstr>
      <vt:lpstr>3_Office Theme</vt:lpstr>
      <vt:lpstr>What Does He Need Now?</vt:lpstr>
      <vt:lpstr>Slide 2</vt:lpstr>
      <vt:lpstr>The Godly Wife</vt:lpstr>
      <vt:lpstr>What Does He Need?</vt:lpstr>
      <vt:lpstr>What Does He Need?</vt:lpstr>
      <vt:lpstr>What Does He Need?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Does He Want From Me Anyway?</dc:title>
  <dc:creator>Mark Broyles</dc:creator>
  <cp:lastModifiedBy>Mark E Broyles</cp:lastModifiedBy>
  <cp:revision>57</cp:revision>
  <dcterms:created xsi:type="dcterms:W3CDTF">2007-04-13T13:37:47Z</dcterms:created>
  <dcterms:modified xsi:type="dcterms:W3CDTF">2011-04-12T22:03:30Z</dcterms:modified>
</cp:coreProperties>
</file>