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9" r:id="rId1"/>
  </p:sldMasterIdLst>
  <p:sldIdLst>
    <p:sldId id="256" r:id="rId2"/>
    <p:sldId id="258" r:id="rId3"/>
    <p:sldId id="263" r:id="rId4"/>
    <p:sldId id="259" r:id="rId5"/>
    <p:sldId id="264" r:id="rId6"/>
    <p:sldId id="266" r:id="rId7"/>
    <p:sldId id="265" r:id="rId8"/>
    <p:sldId id="262" r:id="rId9"/>
    <p:sldId id="260" r:id="rId10"/>
    <p:sldId id="261" r:id="rId11"/>
    <p:sldId id="267" r:id="rId12"/>
  </p:sldIdLst>
  <p:sldSz cx="9144000" cy="6858000" type="screen4x3"/>
  <p:notesSz cx="6858000" cy="9144000"/>
  <p:embeddedFontLst>
    <p:embeddedFont>
      <p:font typeface="Britannic Bold" pitchFamily="34" charset="0"/>
      <p:regular r:id="rId13"/>
    </p:embeddedFont>
    <p:embeddedFont>
      <p:font typeface="Webdings" pitchFamily="18" charset="2"/>
      <p:regular r:id="rId14"/>
    </p:embeddedFont>
    <p:embeddedFont>
      <p:font typeface="Papyrus" pitchFamily="66" charset="0"/>
      <p:regular r:id="rId15"/>
    </p:embeddedFont>
    <p:embeddedFont>
      <p:font typeface="Monotype Corsiva" pitchFamily="66" charset="0"/>
      <p:italic r:id="rId16"/>
    </p:embeddedFont>
    <p:embeddedFont>
      <p:font typeface="Tempus Sans ITC" pitchFamily="82" charset="0"/>
      <p:regular r:id="rId1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FFA827"/>
    <a:srgbClr val="DDDDDD"/>
    <a:srgbClr val="FFDA8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0"/>
            <a:ext cx="1828800" cy="6856413"/>
            <a:chOff x="0" y="0"/>
            <a:chExt cx="1152" cy="4319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  <p:pic>
          <p:nvPicPr>
            <p:cNvPr id="15365" name="Picture 5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5366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1676400"/>
            <a:ext cx="6934200" cy="21161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1350" y="3968750"/>
            <a:ext cx="6400800" cy="1752600"/>
          </a:xfrm>
        </p:spPr>
        <p:txBody>
          <a:bodyPr/>
          <a:lstStyle>
            <a:lvl1pPr marL="0" indent="0">
              <a:buFont typeface="Symbol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dt" sz="quarter" idx="2"/>
          </p:nvPr>
        </p:nvSpPr>
        <p:spPr>
          <a:xfrm>
            <a:off x="1828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9624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70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C0DC14-3DC8-40B2-BFAA-9E1F900AE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6C77C-F914-424C-9C80-4DE09BFF5D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24999-1263-40BC-A270-5933087F8A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96145-ACEF-4389-B102-30E0488DA4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72FAC-855F-4112-858E-8FC1E95B4F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F2139-28F7-4D40-9733-EE8342DD7E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DEA4C-017D-40B2-B06A-A370A7B85A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78E3D-FC7F-4C68-9607-11C44652EC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60261-73FC-4109-A145-390637D597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CD40C-68C3-4C92-AD6B-36AF6290C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3048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F61DB-AECA-4898-9EFC-63A2142927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shape">
            <a:fillToRect l="14166" t="5554" r="835" b="77779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1143000" cy="6856413"/>
            <a:chOff x="0" y="0"/>
            <a:chExt cx="720" cy="4319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  <p:pic>
          <p:nvPicPr>
            <p:cNvPr id="14341" name="Picture 5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04800"/>
            <a:ext cx="7772400" cy="12065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00200"/>
            <a:ext cx="7772400" cy="4495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008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F1FA62C-7ABB-40BD-B07B-273DCF3FE25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990600"/>
            <a:ext cx="6934200" cy="4419600"/>
          </a:xfrm>
        </p:spPr>
        <p:txBody>
          <a:bodyPr/>
          <a:lstStyle/>
          <a:p>
            <a:pPr algn="ctr"/>
            <a:r>
              <a:rPr lang="en-US" sz="8800" b="1">
                <a:solidFill>
                  <a:srgbClr val="FFA827"/>
                </a:solidFill>
                <a:latin typeface="Britannic Bold" pitchFamily="34" charset="0"/>
              </a:rPr>
              <a:t>What Every Marriage Requires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4 Keys To Keeping The Covenant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SzPct val="150000"/>
              <a:buFont typeface="Webdings" pitchFamily="18" charset="2"/>
              <a:buChar char="Ñ"/>
            </a:pPr>
            <a:r>
              <a:rPr lang="en-US" sz="4000" b="1"/>
              <a:t> </a:t>
            </a:r>
            <a:r>
              <a:rPr lang="en-US" sz="4400" b="1" u="sng">
                <a:solidFill>
                  <a:srgbClr val="FFA827"/>
                </a:solidFill>
              </a:rPr>
              <a:t>Decide</a:t>
            </a:r>
            <a:r>
              <a:rPr lang="en-US" sz="4400" b="1"/>
              <a:t> On Your </a:t>
            </a:r>
            <a:r>
              <a:rPr lang="en-US" sz="4400" b="1" u="sng">
                <a:solidFill>
                  <a:srgbClr val="FFA827"/>
                </a:solidFill>
              </a:rPr>
              <a:t>Goals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Goals Give </a:t>
            </a:r>
            <a:r>
              <a:rPr lang="en-US" sz="4000" b="1" u="sng">
                <a:solidFill>
                  <a:srgbClr val="FFA827"/>
                </a:solidFill>
              </a:rPr>
              <a:t>Direction</a:t>
            </a:r>
          </a:p>
          <a:p>
            <a:pPr lvl="2">
              <a:lnSpc>
                <a:spcPct val="90000"/>
              </a:lnSpc>
              <a:spcBef>
                <a:spcPct val="50000"/>
              </a:spcBef>
              <a:buClr>
                <a:srgbClr val="99FF33"/>
              </a:buClr>
              <a:buFont typeface="Wingdings" pitchFamily="2" charset="2"/>
              <a:buChar char="§"/>
            </a:pPr>
            <a:r>
              <a:rPr lang="en-US" sz="3600" b="1"/>
              <a:t> “If you don’t know what port you are headed for – No wind is a good wind.”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Goals Keep Us </a:t>
            </a:r>
            <a:r>
              <a:rPr lang="en-US" sz="4000" b="1" u="sng">
                <a:solidFill>
                  <a:srgbClr val="FFA827"/>
                </a:solidFill>
              </a:rPr>
              <a:t>Focused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676400" y="685800"/>
            <a:ext cx="6934200" cy="22875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i="1">
                <a:cs typeface="Times New Roman" charset="0"/>
              </a:rPr>
              <a:t>After our relationship with God—our marriage must be our  </a:t>
            </a:r>
            <a:r>
              <a:rPr lang="en-US" sz="4800" b="1" i="1">
                <a:cs typeface="Times New Roman" charset="0"/>
              </a:rPr>
              <a:t>Top</a:t>
            </a:r>
            <a:r>
              <a:rPr lang="en-US" sz="4800" i="1">
                <a:cs typeface="Times New Roman" charset="0"/>
              </a:rPr>
              <a:t>  </a:t>
            </a:r>
            <a:r>
              <a:rPr lang="en-US" sz="4800" b="1" i="1">
                <a:cs typeface="Times New Roman" charset="0"/>
              </a:rPr>
              <a:t>Priority!</a:t>
            </a:r>
            <a:endParaRPr lang="en-US" sz="4800" i="1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600200" y="3505200"/>
            <a:ext cx="7086600" cy="22875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i="1"/>
              <a:t>Priorities Are Established By Setting Some Boundaries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4 Keys To Keeping The Covenant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4267200"/>
          </a:xfrm>
        </p:spPr>
        <p:txBody>
          <a:bodyPr/>
          <a:lstStyle/>
          <a:p>
            <a:pPr>
              <a:spcBef>
                <a:spcPct val="50000"/>
              </a:spcBef>
              <a:buSzPct val="150000"/>
              <a:buFont typeface="Webdings" pitchFamily="18" charset="2"/>
              <a:buChar char="Ñ"/>
            </a:pPr>
            <a:r>
              <a:rPr lang="en-US" sz="4000" b="1"/>
              <a:t> </a:t>
            </a:r>
            <a:r>
              <a:rPr lang="en-US" sz="4400" b="1" u="sng">
                <a:solidFill>
                  <a:srgbClr val="FFA827"/>
                </a:solidFill>
              </a:rPr>
              <a:t>Develop</a:t>
            </a:r>
            <a:r>
              <a:rPr lang="en-US" sz="4400" b="1"/>
              <a:t> Your </a:t>
            </a:r>
            <a:r>
              <a:rPr lang="en-US" sz="4400" b="1" u="sng">
                <a:solidFill>
                  <a:srgbClr val="FFA827"/>
                </a:solidFill>
              </a:rPr>
              <a:t>Plan</a:t>
            </a:r>
            <a:endParaRPr lang="en-US" sz="4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24000" y="609600"/>
            <a:ext cx="7315200" cy="5124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600" dirty="0">
                <a:latin typeface="Papyrus" pitchFamily="66" charset="0"/>
                <a:cs typeface="Times New Roman" charset="0"/>
              </a:rPr>
              <a:t>A goal is what you need to be—a plan is what you need to do to be what you need to be.</a:t>
            </a:r>
            <a:endParaRPr lang="en-US" sz="6600" dirty="0">
              <a:latin typeface="Papyrus" pitchFamily="66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4 Keys To Keeping The Covenant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914400"/>
          </a:xfrm>
        </p:spPr>
        <p:txBody>
          <a:bodyPr/>
          <a:lstStyle/>
          <a:p>
            <a:pPr>
              <a:spcBef>
                <a:spcPct val="50000"/>
              </a:spcBef>
              <a:buSzPct val="150000"/>
              <a:buFont typeface="Webdings" pitchFamily="18" charset="2"/>
              <a:buChar char="Ñ"/>
            </a:pPr>
            <a:r>
              <a:rPr lang="en-US" sz="4000" b="1"/>
              <a:t> </a:t>
            </a:r>
            <a:r>
              <a:rPr lang="en-US" sz="4400" b="1" u="sng">
                <a:solidFill>
                  <a:srgbClr val="FFA827"/>
                </a:solidFill>
              </a:rPr>
              <a:t>Develop</a:t>
            </a:r>
            <a:r>
              <a:rPr lang="en-US" sz="4400" b="1"/>
              <a:t> Your </a:t>
            </a:r>
            <a:r>
              <a:rPr lang="en-US" sz="4400" b="1" u="sng">
                <a:solidFill>
                  <a:srgbClr val="FFA827"/>
                </a:solidFill>
              </a:rPr>
              <a:t>Plan</a:t>
            </a:r>
            <a:endParaRPr lang="en-US" sz="440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76400" y="3276600"/>
            <a:ext cx="7239000" cy="1920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/>
              <a:t>The  “</a:t>
            </a:r>
            <a:r>
              <a:rPr lang="en-US" sz="4000" b="1"/>
              <a:t>Someday</a:t>
            </a:r>
            <a:r>
              <a:rPr lang="en-US" sz="4000"/>
              <a:t>  </a:t>
            </a:r>
            <a:r>
              <a:rPr lang="en-US" sz="4000" b="1"/>
              <a:t>Syndrome</a:t>
            </a:r>
            <a:r>
              <a:rPr lang="en-US" sz="4000"/>
              <a:t>”  is the result of failing to plan—or not charting our course.</a:t>
            </a:r>
            <a:endParaRPr lang="en-US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7543800" cy="55387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>
                <a:latin typeface="Monotype Corsiva" pitchFamily="66" charset="0"/>
                <a:cs typeface="Times New Roman" charset="0"/>
              </a:rPr>
              <a:t>“Make no mistake, you will never achieve your ideal marriage as a mere passenger; you and your partner must have your hands on the wheel.”</a:t>
            </a:r>
          </a:p>
          <a:p>
            <a:pPr algn="r">
              <a:spcBef>
                <a:spcPct val="20000"/>
              </a:spcBef>
            </a:pPr>
            <a:r>
              <a:rPr lang="en-US" sz="2800" b="1">
                <a:cs typeface="Times New Roman" charset="0"/>
              </a:rPr>
              <a:t>Les Parrott</a:t>
            </a:r>
            <a:r>
              <a:rPr lang="en-US"/>
              <a:t> 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Steps To Charting A Successful Course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99FF33"/>
              </a:buClr>
              <a:buSzPct val="150000"/>
              <a:buFont typeface="Wingdings" pitchFamily="2" charset="2"/>
              <a:buChar char="§"/>
            </a:pPr>
            <a:r>
              <a:rPr lang="en-US" sz="3600" b="1"/>
              <a:t> </a:t>
            </a:r>
            <a:r>
              <a:rPr lang="en-US" sz="4000"/>
              <a:t>Ask for </a:t>
            </a:r>
            <a:r>
              <a:rPr lang="en-US" sz="4000" b="1" u="sng">
                <a:solidFill>
                  <a:srgbClr val="FFA827"/>
                </a:solidFill>
              </a:rPr>
              <a:t>Divine</a:t>
            </a:r>
            <a:r>
              <a:rPr lang="en-US" sz="4000">
                <a:solidFill>
                  <a:srgbClr val="FFA827"/>
                </a:solidFill>
              </a:rPr>
              <a:t>  </a:t>
            </a:r>
            <a:r>
              <a:rPr lang="en-US" sz="4000" b="1" u="sng">
                <a:solidFill>
                  <a:srgbClr val="FFA827"/>
                </a:solidFill>
              </a:rPr>
              <a:t>Guidance</a:t>
            </a:r>
            <a:endParaRPr lang="en-US" sz="4000">
              <a:solidFill>
                <a:srgbClr val="FFA827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99FF33"/>
              </a:buClr>
              <a:buSzPct val="150000"/>
              <a:buFont typeface="Wingdings" pitchFamily="2" charset="2"/>
              <a:buChar char="§"/>
            </a:pPr>
            <a:r>
              <a:rPr lang="en-US" sz="4000"/>
              <a:t> Consider what </a:t>
            </a:r>
            <a:r>
              <a:rPr lang="en-US" sz="4000" b="1" u="sng">
                <a:solidFill>
                  <a:srgbClr val="FFA827"/>
                </a:solidFill>
              </a:rPr>
              <a:t>Matters</a:t>
            </a:r>
            <a:r>
              <a:rPr lang="en-US" sz="4000">
                <a:solidFill>
                  <a:srgbClr val="FFA827"/>
                </a:solidFill>
              </a:rPr>
              <a:t>  </a:t>
            </a:r>
            <a:r>
              <a:rPr lang="en-US" sz="4000" b="1" u="sng">
                <a:solidFill>
                  <a:srgbClr val="FFA827"/>
                </a:solidFill>
              </a:rPr>
              <a:t>Most</a:t>
            </a:r>
            <a:endParaRPr lang="en-US" sz="4000">
              <a:solidFill>
                <a:srgbClr val="FFA827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99FF33"/>
              </a:buClr>
              <a:buSzPct val="150000"/>
              <a:buFont typeface="Wingdings" pitchFamily="2" charset="2"/>
              <a:buChar char="§"/>
            </a:pPr>
            <a:r>
              <a:rPr lang="en-US" sz="4000"/>
              <a:t> Consider what you would like to  	</a:t>
            </a:r>
            <a:r>
              <a:rPr lang="en-US" sz="4000" b="1" u="sng">
                <a:solidFill>
                  <a:srgbClr val="FFA827"/>
                </a:solidFill>
              </a:rPr>
              <a:t>Change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99FF33"/>
              </a:buClr>
              <a:buSzPct val="150000"/>
              <a:buFont typeface="Wingdings" pitchFamily="2" charset="2"/>
              <a:buChar char="§"/>
            </a:pPr>
            <a:r>
              <a:rPr lang="en-US" sz="4000"/>
              <a:t> Set some specific </a:t>
            </a:r>
            <a:r>
              <a:rPr lang="en-US" sz="4000" b="1" u="sng">
                <a:solidFill>
                  <a:srgbClr val="FFA827"/>
                </a:solidFill>
              </a:rPr>
              <a:t>Short</a:t>
            </a:r>
            <a:r>
              <a:rPr lang="en-US" sz="4000">
                <a:solidFill>
                  <a:srgbClr val="FFA827"/>
                </a:solidFill>
              </a:rPr>
              <a:t>  </a:t>
            </a:r>
            <a:r>
              <a:rPr lang="en-US" sz="4000" b="1" u="sng">
                <a:solidFill>
                  <a:srgbClr val="FFA827"/>
                </a:solidFill>
              </a:rPr>
              <a:t>Term</a:t>
            </a:r>
            <a:r>
              <a:rPr lang="en-US" sz="4000"/>
              <a:t> 	goals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4 Keys To Keeping The Covenant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4267200"/>
          </a:xfrm>
        </p:spPr>
        <p:txBody>
          <a:bodyPr/>
          <a:lstStyle/>
          <a:p>
            <a:pPr>
              <a:spcBef>
                <a:spcPct val="50000"/>
              </a:spcBef>
              <a:buSzPct val="150000"/>
              <a:buFont typeface="Webdings" pitchFamily="18" charset="2"/>
              <a:buChar char="Ñ"/>
            </a:pPr>
            <a:r>
              <a:rPr lang="en-US" sz="4000" b="1"/>
              <a:t> </a:t>
            </a:r>
            <a:r>
              <a:rPr lang="en-US" sz="4400" b="1" u="sng">
                <a:solidFill>
                  <a:srgbClr val="FFA827"/>
                </a:solidFill>
              </a:rPr>
              <a:t>Determine</a:t>
            </a:r>
            <a:r>
              <a:rPr lang="en-US" sz="4400" b="1"/>
              <a:t> To </a:t>
            </a:r>
            <a:r>
              <a:rPr lang="en-US" sz="4400" b="1" u="sng">
                <a:solidFill>
                  <a:srgbClr val="FFA827"/>
                </a:solidFill>
              </a:rPr>
              <a:t>Commit</a:t>
            </a:r>
          </a:p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This Is What Your Wedding 			Vows Are All About!</a:t>
            </a:r>
            <a:endParaRPr lang="en-US" sz="4000" b="1" u="sng">
              <a:solidFill>
                <a:srgbClr val="FFA827"/>
              </a:solidFill>
            </a:endParaRPr>
          </a:p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Commitment Is A </a:t>
            </a:r>
            <a:r>
              <a:rPr lang="en-US" sz="4000" b="1" u="sng">
                <a:solidFill>
                  <a:srgbClr val="FFA827"/>
                </a:solidFill>
              </a:rPr>
              <a:t>Choice</a:t>
            </a:r>
          </a:p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>
                <a:solidFill>
                  <a:srgbClr val="FFA827"/>
                </a:solidFill>
              </a:rPr>
              <a:t> </a:t>
            </a:r>
            <a:r>
              <a:rPr lang="en-US" sz="4000" b="1"/>
              <a:t>It Requires</a:t>
            </a:r>
            <a:r>
              <a:rPr lang="en-US" sz="4000" b="1">
                <a:solidFill>
                  <a:srgbClr val="FFA827"/>
                </a:solidFill>
              </a:rPr>
              <a:t> </a:t>
            </a:r>
            <a:r>
              <a:rPr lang="en-US" sz="4000" b="1" u="sng">
                <a:solidFill>
                  <a:srgbClr val="FFA827"/>
                </a:solidFill>
              </a:rPr>
              <a:t>Time</a:t>
            </a:r>
            <a:r>
              <a:rPr lang="en-US" sz="4000" b="1">
                <a:solidFill>
                  <a:srgbClr val="FFA827"/>
                </a:solidFill>
              </a:rPr>
              <a:t> </a:t>
            </a:r>
            <a:r>
              <a:rPr lang="en-US" sz="4000" b="1"/>
              <a:t>&amp;</a:t>
            </a:r>
            <a:r>
              <a:rPr lang="en-US" sz="4000" b="1">
                <a:solidFill>
                  <a:srgbClr val="FFA827"/>
                </a:solidFill>
              </a:rPr>
              <a:t> </a:t>
            </a:r>
            <a:r>
              <a:rPr lang="en-US" sz="4000" b="1" u="sng">
                <a:solidFill>
                  <a:srgbClr val="FFA827"/>
                </a:solidFill>
              </a:rPr>
              <a:t>Sacrifice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752600"/>
          </a:xfrm>
        </p:spPr>
        <p:txBody>
          <a:bodyPr/>
          <a:lstStyle/>
          <a:p>
            <a:r>
              <a:rPr lang="en-US" sz="5400" b="1">
                <a:solidFill>
                  <a:srgbClr val="FFA827"/>
                </a:solidFill>
              </a:rPr>
              <a:t>4 Keys To Keeping The Covenant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772400" cy="4267200"/>
          </a:xfrm>
        </p:spPr>
        <p:txBody>
          <a:bodyPr/>
          <a:lstStyle/>
          <a:p>
            <a:pPr>
              <a:spcBef>
                <a:spcPct val="50000"/>
              </a:spcBef>
              <a:buSzPct val="150000"/>
              <a:buFont typeface="Webdings" pitchFamily="18" charset="2"/>
              <a:buChar char="Ñ"/>
            </a:pPr>
            <a:r>
              <a:rPr lang="en-US" sz="4000" b="1"/>
              <a:t> </a:t>
            </a:r>
            <a:r>
              <a:rPr lang="en-US" sz="4400" b="1" u="sng">
                <a:solidFill>
                  <a:srgbClr val="FFA827"/>
                </a:solidFill>
              </a:rPr>
              <a:t>Dedication</a:t>
            </a:r>
            <a:r>
              <a:rPr lang="en-US" sz="4400" b="1"/>
              <a:t> To </a:t>
            </a:r>
            <a:r>
              <a:rPr lang="en-US" sz="4400" b="1" u="sng">
                <a:solidFill>
                  <a:srgbClr val="FFA827"/>
                </a:solidFill>
              </a:rPr>
              <a:t>Finish</a:t>
            </a:r>
          </a:p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It Requires </a:t>
            </a:r>
            <a:r>
              <a:rPr lang="en-US" sz="4000" b="1" u="sng">
                <a:solidFill>
                  <a:srgbClr val="FFA827"/>
                </a:solidFill>
              </a:rPr>
              <a:t>Patience</a:t>
            </a:r>
          </a:p>
          <a:p>
            <a:pPr lvl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4000" b="1"/>
              <a:t> It Requires </a:t>
            </a:r>
            <a:r>
              <a:rPr lang="en-US" sz="4000" b="1" u="sng">
                <a:solidFill>
                  <a:srgbClr val="FFA827"/>
                </a:solidFill>
              </a:rPr>
              <a:t>Endurance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371600" y="914400"/>
            <a:ext cx="7543800" cy="4479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>
                <a:latin typeface="Tempus Sans ITC" pitchFamily="82" charset="0"/>
                <a:cs typeface="Times New Roman" charset="0"/>
              </a:rPr>
              <a:t>Don’t Fall Behind It is easier to stay up than it is to catch up.</a:t>
            </a:r>
            <a:r>
              <a:rPr lang="en-US" sz="7200">
                <a:latin typeface="Tempus Sans ITC" pitchFamily="82" charset="0"/>
              </a:rPr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ck And Key">
  <a:themeElements>
    <a:clrScheme name="Lock And Key 4">
      <a:dk1>
        <a:srgbClr val="330000"/>
      </a:dk1>
      <a:lt1>
        <a:srgbClr val="FFFFCC"/>
      </a:lt1>
      <a:dk2>
        <a:srgbClr val="000000"/>
      </a:dk2>
      <a:lt2>
        <a:srgbClr val="FFCC00"/>
      </a:lt2>
      <a:accent1>
        <a:srgbClr val="FF9900"/>
      </a:accent1>
      <a:accent2>
        <a:srgbClr val="330099"/>
      </a:accent2>
      <a:accent3>
        <a:srgbClr val="AAAAAA"/>
      </a:accent3>
      <a:accent4>
        <a:srgbClr val="DADAAE"/>
      </a:accent4>
      <a:accent5>
        <a:srgbClr val="FFCAAA"/>
      </a:accent5>
      <a:accent6>
        <a:srgbClr val="2D008A"/>
      </a:accent6>
      <a:hlink>
        <a:srgbClr val="FF6633"/>
      </a:hlink>
      <a:folHlink>
        <a:srgbClr val="669900"/>
      </a:folHlink>
    </a:clrScheme>
    <a:fontScheme name="Lock And Ke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82</TotalTime>
  <Words>227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Britannic Bold</vt:lpstr>
      <vt:lpstr>Times New Roman</vt:lpstr>
      <vt:lpstr>Webdings</vt:lpstr>
      <vt:lpstr>Wingdings</vt:lpstr>
      <vt:lpstr>Papyrus</vt:lpstr>
      <vt:lpstr>Monotype Corsiva</vt:lpstr>
      <vt:lpstr>Tempus Sans ITC</vt:lpstr>
      <vt:lpstr>Symbol</vt:lpstr>
      <vt:lpstr>Lock And Key</vt:lpstr>
      <vt:lpstr>What Every Marriage Requires</vt:lpstr>
      <vt:lpstr>4 Keys To Keeping The Covenant</vt:lpstr>
      <vt:lpstr>Slide 3</vt:lpstr>
      <vt:lpstr>4 Keys To Keeping The Covenant</vt:lpstr>
      <vt:lpstr>Slide 5</vt:lpstr>
      <vt:lpstr>4 Keys To Keeping The Covenant</vt:lpstr>
      <vt:lpstr>Slide 7</vt:lpstr>
      <vt:lpstr>Steps To Charting A Successful Course</vt:lpstr>
      <vt:lpstr>4 Keys To Keeping The Covenant</vt:lpstr>
      <vt:lpstr>4 Keys To Keeping The Covenant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Securing A  Covenant      Marriage</dc:title>
  <dc:creator>Mark Broyles</dc:creator>
  <cp:lastModifiedBy>Mark E Broyles</cp:lastModifiedBy>
  <cp:revision>12</cp:revision>
  <dcterms:created xsi:type="dcterms:W3CDTF">2006-01-06T14:56:13Z</dcterms:created>
  <dcterms:modified xsi:type="dcterms:W3CDTF">2011-04-12T15:25:30Z</dcterms:modified>
</cp:coreProperties>
</file>