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9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Papyrus" pitchFamily="66" charset="0"/>
      <p:regular r:id="rId7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4A25"/>
    <a:srgbClr val="A6A452"/>
    <a:srgbClr val="1B1F15"/>
    <a:srgbClr val="A50021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71" d="100"/>
          <a:sy n="71" d="100"/>
        </p:scale>
        <p:origin x="-85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E15D79-86E1-4661-BDC8-A7DF23F2E22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9F3063-28C5-4597-8C03-6924C6AF51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2101E-4650-480E-B82D-F04F8614D3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F61C1E-2FD6-45DE-8DBC-6E5099B8DD5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1281CA-C11F-477A-8F20-32F1BE81192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A7F691-2EA6-4407-AF2D-F0034F2D207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71D7CF-7342-4169-BFA9-EA12FBBA4E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124467-47C5-4C9E-8AF2-24BBB42DE34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382B4D-3455-4E4D-B314-1A90D0EEB8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BD88EE-C74F-4BDB-BF01-BB90762F71D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816719-0B69-40B6-AA82-8CC05F4CE9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6" name="Rectangle 10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7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307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BBDDF2C-4A17-43C0-8B42-3E698DF9893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>
    <p:wipe dir="r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oll6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1143000" y="-1143000"/>
            <a:ext cx="6858000" cy="9144000"/>
          </a:xfrm>
          <a:prstGeom prst="rect">
            <a:avLst/>
          </a:prstGeom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47800" y="1524000"/>
            <a:ext cx="6324600" cy="4114800"/>
          </a:xfrm>
        </p:spPr>
        <p:txBody>
          <a:bodyPr/>
          <a:lstStyle/>
          <a:p>
            <a:r>
              <a:rPr lang="en-US" sz="8800" dirty="0">
                <a:latin typeface="Papyrus" pitchFamily="66" charset="0"/>
              </a:rPr>
              <a:t>Making A Covenant Marriage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croll6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1143000" y="-1143000"/>
            <a:ext cx="6858000" cy="9144000"/>
          </a:xfrm>
          <a:prstGeom prst="rect">
            <a:avLst/>
          </a:prstGeom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914400"/>
            <a:ext cx="7010400" cy="1143000"/>
          </a:xfrm>
        </p:spPr>
        <p:txBody>
          <a:bodyPr/>
          <a:lstStyle/>
          <a:p>
            <a:r>
              <a:rPr lang="en-US" sz="6000" b="1">
                <a:latin typeface="Papyrus" pitchFamily="66" charset="0"/>
              </a:rPr>
              <a:t>Covenant Marriage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371600" y="2057400"/>
            <a:ext cx="6477000" cy="2953167"/>
            <a:chOff x="1371600" y="2057400"/>
            <a:chExt cx="6477000" cy="2953167"/>
          </a:xfrm>
        </p:grpSpPr>
        <p:grpSp>
          <p:nvGrpSpPr>
            <p:cNvPr id="8" name="Group 5"/>
            <p:cNvGrpSpPr/>
            <p:nvPr/>
          </p:nvGrpSpPr>
          <p:grpSpPr>
            <a:xfrm>
              <a:off x="1371600" y="2057400"/>
              <a:ext cx="654467" cy="762000"/>
              <a:chOff x="1219200" y="2971800"/>
              <a:chExt cx="1047147" cy="1219200"/>
            </a:xfrm>
          </p:grpSpPr>
          <p:pic>
            <p:nvPicPr>
              <p:cNvPr id="10" name="Picture 3" descr="C:\Users\Mark\AppData\Local\Microsoft\Windows\Temporary Internet Files\Content.IE5\2A0M9S39\MPj04117650000[1]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E"/>
                  </a:clrFrom>
                  <a:clrTo>
                    <a:srgbClr val="FFFFFE">
                      <a:alpha val="0"/>
                    </a:srgbClr>
                  </a:clrTo>
                </a:clrChange>
                <a:lum bright="-10000"/>
              </a:blip>
              <a:srcRect/>
              <a:stretch>
                <a:fillRect/>
              </a:stretch>
            </p:blipFill>
            <p:spPr bwMode="auto">
              <a:xfrm>
                <a:off x="1219200" y="2971800"/>
                <a:ext cx="923925" cy="1219200"/>
              </a:xfrm>
              <a:prstGeom prst="rect">
                <a:avLst/>
              </a:prstGeom>
              <a:noFill/>
            </p:spPr>
          </p:pic>
          <p:pic>
            <p:nvPicPr>
              <p:cNvPr id="11" name="Picture 5" descr="C:\Users\Mark\AppData\Local\Microsoft\Windows\Temporary Internet Files\Content.IE5\2A0M9S39\MPj03848250000[1]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-10000"/>
              </a:blip>
              <a:srcRect/>
              <a:stretch>
                <a:fillRect/>
              </a:stretch>
            </p:blipFill>
            <p:spPr bwMode="auto">
              <a:xfrm>
                <a:off x="1600200" y="3581400"/>
                <a:ext cx="666147" cy="420624"/>
              </a:xfrm>
              <a:prstGeom prst="rect">
                <a:avLst/>
              </a:prstGeom>
              <a:noFill/>
            </p:spPr>
          </p:pic>
        </p:grpSp>
        <p:sp>
          <p:nvSpPr>
            <p:cNvPr id="9" name="TextBox 8"/>
            <p:cNvSpPr txBox="1"/>
            <p:nvPr/>
          </p:nvSpPr>
          <p:spPr>
            <a:xfrm>
              <a:off x="2133600" y="2209800"/>
              <a:ext cx="5715000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>
                <a:buNone/>
              </a:pPr>
              <a:r>
                <a:rPr lang="en-US" sz="4400" b="1" dirty="0" smtClean="0"/>
                <a:t>Marriage And Covenants Are Both Vows Taken Before </a:t>
              </a:r>
              <a:r>
                <a:rPr lang="en-US" sz="4400" b="1" u="sng" dirty="0" smtClean="0">
                  <a:solidFill>
                    <a:srgbClr val="A50021"/>
                  </a:solidFill>
                </a:rPr>
                <a:t>God</a:t>
              </a:r>
              <a:r>
                <a:rPr lang="en-US" sz="4400" b="1" dirty="0" smtClean="0"/>
                <a:t> !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590800" y="5181600"/>
            <a:ext cx="487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/>
            <a:r>
              <a:rPr lang="en-US" sz="4000" b="1" dirty="0" smtClean="0"/>
              <a:t> </a:t>
            </a:r>
            <a:r>
              <a:rPr lang="en-US" sz="3600" b="1" dirty="0" smtClean="0"/>
              <a:t>Deuteronomy 23:21-23</a:t>
            </a:r>
            <a:endParaRPr lang="en-US" sz="4000" b="1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croll6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1143000" y="-1143000"/>
            <a:ext cx="6858000" cy="9144000"/>
          </a:xfrm>
          <a:prstGeom prst="rect">
            <a:avLst/>
          </a:prstGeom>
        </p:spPr>
      </p:pic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xfrm>
            <a:off x="1066800" y="914400"/>
            <a:ext cx="7010400" cy="1143000"/>
          </a:xfrm>
        </p:spPr>
        <p:txBody>
          <a:bodyPr/>
          <a:lstStyle/>
          <a:p>
            <a:r>
              <a:rPr lang="en-US" sz="6000" b="1">
                <a:latin typeface="Papyrus" pitchFamily="66" charset="0"/>
              </a:rPr>
              <a:t>Covenant Marriage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371600" y="2057400"/>
            <a:ext cx="6477000" cy="2953167"/>
            <a:chOff x="1371600" y="2057400"/>
            <a:chExt cx="6477000" cy="2953167"/>
          </a:xfrm>
        </p:grpSpPr>
        <p:grpSp>
          <p:nvGrpSpPr>
            <p:cNvPr id="9" name="Group 5"/>
            <p:cNvGrpSpPr/>
            <p:nvPr/>
          </p:nvGrpSpPr>
          <p:grpSpPr>
            <a:xfrm>
              <a:off x="1371600" y="2057400"/>
              <a:ext cx="654467" cy="762000"/>
              <a:chOff x="1219200" y="2971800"/>
              <a:chExt cx="1047147" cy="1219200"/>
            </a:xfrm>
          </p:grpSpPr>
          <p:pic>
            <p:nvPicPr>
              <p:cNvPr id="11" name="Picture 3" descr="C:\Users\Mark\AppData\Local\Microsoft\Windows\Temporary Internet Files\Content.IE5\2A0M9S39\MPj04117650000[1]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E"/>
                  </a:clrFrom>
                  <a:clrTo>
                    <a:srgbClr val="FFFFFE">
                      <a:alpha val="0"/>
                    </a:srgbClr>
                  </a:clrTo>
                </a:clrChange>
                <a:lum bright="-10000"/>
              </a:blip>
              <a:srcRect/>
              <a:stretch>
                <a:fillRect/>
              </a:stretch>
            </p:blipFill>
            <p:spPr bwMode="auto">
              <a:xfrm>
                <a:off x="1219200" y="2971800"/>
                <a:ext cx="923925" cy="1219200"/>
              </a:xfrm>
              <a:prstGeom prst="rect">
                <a:avLst/>
              </a:prstGeom>
              <a:noFill/>
            </p:spPr>
          </p:pic>
          <p:pic>
            <p:nvPicPr>
              <p:cNvPr id="12" name="Picture 5" descr="C:\Users\Mark\AppData\Local\Microsoft\Windows\Temporary Internet Files\Content.IE5\2A0M9S39\MPj03848250000[1]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-10000"/>
              </a:blip>
              <a:srcRect/>
              <a:stretch>
                <a:fillRect/>
              </a:stretch>
            </p:blipFill>
            <p:spPr bwMode="auto">
              <a:xfrm>
                <a:off x="1600200" y="3581400"/>
                <a:ext cx="666147" cy="420624"/>
              </a:xfrm>
              <a:prstGeom prst="rect">
                <a:avLst/>
              </a:prstGeom>
              <a:noFill/>
            </p:spPr>
          </p:pic>
        </p:grpSp>
        <p:sp>
          <p:nvSpPr>
            <p:cNvPr id="10" name="TextBox 9"/>
            <p:cNvSpPr txBox="1"/>
            <p:nvPr/>
          </p:nvSpPr>
          <p:spPr>
            <a:xfrm>
              <a:off x="2133600" y="2209800"/>
              <a:ext cx="5715000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>
                <a:buNone/>
              </a:pPr>
              <a:r>
                <a:rPr lang="en-US" sz="4400" b="1" dirty="0" smtClean="0"/>
                <a:t>Marriage And Covenants Are Both Conducted Before </a:t>
              </a:r>
              <a:r>
                <a:rPr lang="en-US" sz="4400" b="1" u="sng" dirty="0" smtClean="0">
                  <a:solidFill>
                    <a:srgbClr val="A50021"/>
                  </a:solidFill>
                </a:rPr>
                <a:t>Witnesses</a:t>
              </a:r>
              <a:r>
                <a:rPr lang="en-US" sz="4400" b="1" dirty="0" smtClean="0"/>
                <a:t> !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733800" y="5181600"/>
            <a:ext cx="373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/>
            <a:r>
              <a:rPr lang="en-US" sz="4000" b="1" dirty="0" smtClean="0"/>
              <a:t> </a:t>
            </a:r>
            <a:r>
              <a:rPr lang="en-US" sz="3600" b="1" dirty="0" smtClean="0"/>
              <a:t>Matthew 18:16</a:t>
            </a:r>
            <a:endParaRPr lang="en-US" sz="4000" b="1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croll6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1143000" y="-1143000"/>
            <a:ext cx="6858000" cy="9144000"/>
          </a:xfrm>
          <a:prstGeom prst="rect">
            <a:avLst/>
          </a:prstGeom>
        </p:spPr>
      </p:pic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>
          <a:xfrm>
            <a:off x="1066800" y="914400"/>
            <a:ext cx="7010400" cy="1143000"/>
          </a:xfrm>
        </p:spPr>
        <p:txBody>
          <a:bodyPr/>
          <a:lstStyle/>
          <a:p>
            <a:r>
              <a:rPr lang="en-US" sz="6000" b="1">
                <a:latin typeface="Papyrus" pitchFamily="66" charset="0"/>
              </a:rPr>
              <a:t>Covenant Marriage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219200" y="2057400"/>
            <a:ext cx="6858000" cy="2953167"/>
            <a:chOff x="1371600" y="2057400"/>
            <a:chExt cx="6629400" cy="2953167"/>
          </a:xfrm>
        </p:grpSpPr>
        <p:grpSp>
          <p:nvGrpSpPr>
            <p:cNvPr id="6" name="Group 5"/>
            <p:cNvGrpSpPr/>
            <p:nvPr/>
          </p:nvGrpSpPr>
          <p:grpSpPr>
            <a:xfrm>
              <a:off x="1371600" y="2057400"/>
              <a:ext cx="654467" cy="762000"/>
              <a:chOff x="1219200" y="2971800"/>
              <a:chExt cx="1047147" cy="1219200"/>
            </a:xfrm>
          </p:grpSpPr>
          <p:pic>
            <p:nvPicPr>
              <p:cNvPr id="7" name="Picture 3" descr="C:\Users\Mark\AppData\Local\Microsoft\Windows\Temporary Internet Files\Content.IE5\2A0M9S39\MPj04117650000[1]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E"/>
                  </a:clrFrom>
                  <a:clrTo>
                    <a:srgbClr val="FFFFFE">
                      <a:alpha val="0"/>
                    </a:srgbClr>
                  </a:clrTo>
                </a:clrChange>
                <a:lum bright="-10000"/>
              </a:blip>
              <a:srcRect/>
              <a:stretch>
                <a:fillRect/>
              </a:stretch>
            </p:blipFill>
            <p:spPr bwMode="auto">
              <a:xfrm>
                <a:off x="1219200" y="2971800"/>
                <a:ext cx="923925" cy="1219200"/>
              </a:xfrm>
              <a:prstGeom prst="rect">
                <a:avLst/>
              </a:prstGeom>
              <a:noFill/>
            </p:spPr>
          </p:pic>
          <p:pic>
            <p:nvPicPr>
              <p:cNvPr id="8" name="Picture 5" descr="C:\Users\Mark\AppData\Local\Microsoft\Windows\Temporary Internet Files\Content.IE5\2A0M9S39\MPj03848250000[1]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-10000"/>
              </a:blip>
              <a:srcRect/>
              <a:stretch>
                <a:fillRect/>
              </a:stretch>
            </p:blipFill>
            <p:spPr bwMode="auto">
              <a:xfrm>
                <a:off x="1600200" y="3581400"/>
                <a:ext cx="666147" cy="420624"/>
              </a:xfrm>
              <a:prstGeom prst="rect">
                <a:avLst/>
              </a:prstGeom>
              <a:noFill/>
            </p:spPr>
          </p:pic>
        </p:grpSp>
        <p:sp>
          <p:nvSpPr>
            <p:cNvPr id="12" name="TextBox 11"/>
            <p:cNvSpPr txBox="1"/>
            <p:nvPr/>
          </p:nvSpPr>
          <p:spPr>
            <a:xfrm>
              <a:off x="2133600" y="2209800"/>
              <a:ext cx="5867400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>
                <a:buNone/>
              </a:pPr>
              <a:r>
                <a:rPr lang="en-US" sz="4400" b="1" dirty="0" smtClean="0"/>
                <a:t>Marriage And Covenants Both Declare The </a:t>
              </a:r>
              <a:r>
                <a:rPr lang="en-US" sz="4400" b="1" u="sng" dirty="0" smtClean="0">
                  <a:solidFill>
                    <a:srgbClr val="A50021"/>
                  </a:solidFill>
                </a:rPr>
                <a:t>Seriousness</a:t>
              </a:r>
              <a:r>
                <a:rPr lang="en-US" sz="4400" b="1" dirty="0" smtClean="0"/>
                <a:t> Of The Commitment!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733800" y="5181600"/>
            <a:ext cx="373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/>
            <a:r>
              <a:rPr lang="en-US" sz="4000" b="1" dirty="0" smtClean="0"/>
              <a:t> </a:t>
            </a:r>
            <a:r>
              <a:rPr lang="en-US" sz="3600" b="1" dirty="0" smtClean="0"/>
              <a:t>Ruth 1:16-17</a:t>
            </a:r>
            <a:endParaRPr lang="en-US" sz="4000" b="1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scroll6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1143000" y="-1143000"/>
            <a:ext cx="6858000" cy="9144000"/>
          </a:xfrm>
          <a:prstGeom prst="rect">
            <a:avLst/>
          </a:prstGeom>
        </p:spPr>
      </p:pic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>
          <a:xfrm>
            <a:off x="1066800" y="914400"/>
            <a:ext cx="7010400" cy="1143000"/>
          </a:xfrm>
        </p:spPr>
        <p:txBody>
          <a:bodyPr/>
          <a:lstStyle/>
          <a:p>
            <a:r>
              <a:rPr lang="en-US" sz="6000" b="1">
                <a:latin typeface="Papyrus" pitchFamily="66" charset="0"/>
              </a:rPr>
              <a:t>Covenant Marriage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38400" y="5257800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 smtClean="0"/>
              <a:t>Matthew 19:6</a:t>
            </a:r>
            <a:endParaRPr lang="en-US" sz="3600" dirty="0"/>
          </a:p>
        </p:txBody>
      </p:sp>
      <p:grpSp>
        <p:nvGrpSpPr>
          <p:cNvPr id="16" name="Group 15"/>
          <p:cNvGrpSpPr/>
          <p:nvPr/>
        </p:nvGrpSpPr>
        <p:grpSpPr>
          <a:xfrm>
            <a:off x="1447800" y="2133600"/>
            <a:ext cx="6172200" cy="2953167"/>
            <a:chOff x="1447800" y="2133600"/>
            <a:chExt cx="6172200" cy="2953167"/>
          </a:xfrm>
        </p:grpSpPr>
        <p:grpSp>
          <p:nvGrpSpPr>
            <p:cNvPr id="12" name="Group 11"/>
            <p:cNvGrpSpPr/>
            <p:nvPr/>
          </p:nvGrpSpPr>
          <p:grpSpPr>
            <a:xfrm>
              <a:off x="1447800" y="2133600"/>
              <a:ext cx="654467" cy="762000"/>
              <a:chOff x="1219200" y="2971800"/>
              <a:chExt cx="1047147" cy="1219200"/>
            </a:xfrm>
          </p:grpSpPr>
          <p:pic>
            <p:nvPicPr>
              <p:cNvPr id="1027" name="Picture 3" descr="C:\Users\Mark\AppData\Local\Microsoft\Windows\Temporary Internet Files\Content.IE5\2A0M9S39\MPj04117650000[1]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E"/>
                  </a:clrFrom>
                  <a:clrTo>
                    <a:srgbClr val="FFFFFE">
                      <a:alpha val="0"/>
                    </a:srgbClr>
                  </a:clrTo>
                </a:clrChange>
                <a:lum bright="-10000"/>
              </a:blip>
              <a:srcRect/>
              <a:stretch>
                <a:fillRect/>
              </a:stretch>
            </p:blipFill>
            <p:spPr bwMode="auto">
              <a:xfrm>
                <a:off x="1219200" y="2971800"/>
                <a:ext cx="923925" cy="1219200"/>
              </a:xfrm>
              <a:prstGeom prst="rect">
                <a:avLst/>
              </a:prstGeom>
              <a:noFill/>
            </p:spPr>
          </p:pic>
          <p:pic>
            <p:nvPicPr>
              <p:cNvPr id="1029" name="Picture 5" descr="C:\Users\Mark\AppData\Local\Microsoft\Windows\Temporary Internet Files\Content.IE5\2A0M9S39\MPj03848250000[1]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-10000"/>
              </a:blip>
              <a:srcRect/>
              <a:stretch>
                <a:fillRect/>
              </a:stretch>
            </p:blipFill>
            <p:spPr bwMode="auto">
              <a:xfrm>
                <a:off x="1600200" y="3581400"/>
                <a:ext cx="666147" cy="420624"/>
              </a:xfrm>
              <a:prstGeom prst="rect">
                <a:avLst/>
              </a:prstGeom>
              <a:noFill/>
            </p:spPr>
          </p:pic>
        </p:grpSp>
        <p:sp>
          <p:nvSpPr>
            <p:cNvPr id="15" name="TextBox 14"/>
            <p:cNvSpPr txBox="1"/>
            <p:nvPr/>
          </p:nvSpPr>
          <p:spPr>
            <a:xfrm>
              <a:off x="2209800" y="2286000"/>
              <a:ext cx="5410200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 smtClean="0"/>
                <a:t>Marriage And Covenants Do Not Come With </a:t>
              </a:r>
              <a:r>
                <a:rPr lang="en-US" sz="4400" b="1" u="sng" dirty="0" smtClean="0">
                  <a:solidFill>
                    <a:srgbClr val="A50021"/>
                  </a:solidFill>
                </a:rPr>
                <a:t>Escape</a:t>
              </a:r>
              <a:r>
                <a:rPr lang="en-US" sz="4400" b="1" dirty="0" smtClean="0"/>
                <a:t> Mechanisms!</a:t>
              </a: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theme1.xml><?xml version="1.0" encoding="utf-8"?>
<a:theme xmlns:a="http://schemas.openxmlformats.org/drawingml/2006/main" name="scroll2">
  <a:themeElements>
    <a:clrScheme name="scroll2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croll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croll2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roll2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roll2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roll2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roll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roll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roll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Settings\Owner\Application Data\Microsoft\Templates\scroll2.pot</Template>
  <TotalTime>90</TotalTime>
  <Words>63</Words>
  <Application>Microsoft Office PowerPoint</Application>
  <PresentationFormat>On-screen Show (4:3)</PresentationFormat>
  <Paragraphs>13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Papyrus</vt:lpstr>
      <vt:lpstr>Times New Roman</vt:lpstr>
      <vt:lpstr>scroll2</vt:lpstr>
      <vt:lpstr>Making A Covenant Marriage</vt:lpstr>
      <vt:lpstr>Covenant Marriage</vt:lpstr>
      <vt:lpstr>Covenant Marriage</vt:lpstr>
      <vt:lpstr>Covenant Marriage</vt:lpstr>
      <vt:lpstr>Covenant Marriage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A Covenant Marriage</dc:title>
  <dc:creator>Mark Broyles</dc:creator>
  <cp:lastModifiedBy>Mark E Broyles</cp:lastModifiedBy>
  <cp:revision>12</cp:revision>
  <dcterms:created xsi:type="dcterms:W3CDTF">2006-01-01T07:06:38Z</dcterms:created>
  <dcterms:modified xsi:type="dcterms:W3CDTF">2011-04-12T15:26:33Z</dcterms:modified>
</cp:coreProperties>
</file>