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878" r:id="rId3"/>
    <p:sldId id="879" r:id="rId4"/>
    <p:sldId id="880" r:id="rId5"/>
    <p:sldId id="881" r:id="rId6"/>
    <p:sldId id="882" r:id="rId7"/>
    <p:sldId id="883" r:id="rId8"/>
    <p:sldId id="884" r:id="rId9"/>
    <p:sldId id="885" r:id="rId10"/>
    <p:sldId id="886" r:id="rId11"/>
    <p:sldId id="871" r:id="rId12"/>
    <p:sldId id="887" r:id="rId13"/>
    <p:sldId id="888" r:id="rId14"/>
    <p:sldId id="889" r:id="rId15"/>
    <p:sldId id="890" r:id="rId16"/>
    <p:sldId id="891" r:id="rId17"/>
    <p:sldId id="892" r:id="rId18"/>
    <p:sldId id="893" r:id="rId19"/>
    <p:sldId id="894" r:id="rId20"/>
    <p:sldId id="895" r:id="rId21"/>
    <p:sldId id="896" r:id="rId22"/>
    <p:sldId id="897" r:id="rId23"/>
    <p:sldId id="898" r:id="rId24"/>
    <p:sldId id="899" r:id="rId25"/>
    <p:sldId id="900" r:id="rId26"/>
    <p:sldId id="901" r:id="rId27"/>
    <p:sldId id="902" r:id="rId28"/>
    <p:sldId id="764" r:id="rId29"/>
    <p:sldId id="903" r:id="rId30"/>
    <p:sldId id="904" r:id="rId31"/>
    <p:sldId id="905" r:id="rId32"/>
    <p:sldId id="906" r:id="rId33"/>
    <p:sldId id="907" r:id="rId34"/>
    <p:sldId id="908" r:id="rId35"/>
    <p:sldId id="909" r:id="rId36"/>
    <p:sldId id="910" r:id="rId37"/>
    <p:sldId id="911" r:id="rId38"/>
    <p:sldId id="912" r:id="rId39"/>
    <p:sldId id="913" r:id="rId40"/>
    <p:sldId id="914" r:id="rId41"/>
    <p:sldId id="915" r:id="rId42"/>
    <p:sldId id="916" r:id="rId43"/>
    <p:sldId id="917" r:id="rId44"/>
    <p:sldId id="918" r:id="rId45"/>
    <p:sldId id="919" r:id="rId46"/>
    <p:sldId id="920" r:id="rId47"/>
    <p:sldId id="921" r:id="rId48"/>
    <p:sldId id="922" r:id="rId49"/>
    <p:sldId id="923" r:id="rId50"/>
    <p:sldId id="824" r:id="rId51"/>
    <p:sldId id="924" r:id="rId52"/>
    <p:sldId id="925" r:id="rId53"/>
    <p:sldId id="926" r:id="rId54"/>
    <p:sldId id="927" r:id="rId55"/>
    <p:sldId id="928" r:id="rId56"/>
    <p:sldId id="929" r:id="rId57"/>
    <p:sldId id="930" r:id="rId58"/>
    <p:sldId id="931"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0066"/>
    <a:srgbClr val="003300"/>
    <a:srgbClr val="A50021"/>
    <a:srgbClr val="5B0A01"/>
    <a:srgbClr val="43193F"/>
    <a:srgbClr val="C96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autoAdjust="0"/>
    <p:restoredTop sz="94729" autoAdjust="0"/>
  </p:normalViewPr>
  <p:slideViewPr>
    <p:cSldViewPr>
      <p:cViewPr varScale="1">
        <p:scale>
          <a:sx n="74" d="100"/>
          <a:sy n="74" d="100"/>
        </p:scale>
        <p:origin x="171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6859214-A65D-4405-8543-548B013771B6}" type="slidenum">
              <a:rPr lang="en-US" altLang="en-US"/>
              <a:pPr/>
              <a:t>‹#›</a:t>
            </a:fld>
            <a:endParaRPr lang="en-US" altLang="en-US"/>
          </a:p>
        </p:txBody>
      </p:sp>
    </p:spTree>
    <p:extLst>
      <p:ext uri="{BB962C8B-B14F-4D97-AF65-F5344CB8AC3E}">
        <p14:creationId xmlns:p14="http://schemas.microsoft.com/office/powerpoint/2010/main" val="33556119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a:t>
            </a:fld>
            <a:endParaRPr lang="en-US" altLang="en-US"/>
          </a:p>
        </p:txBody>
      </p:sp>
    </p:spTree>
    <p:extLst>
      <p:ext uri="{BB962C8B-B14F-4D97-AF65-F5344CB8AC3E}">
        <p14:creationId xmlns:p14="http://schemas.microsoft.com/office/powerpoint/2010/main" val="360058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a:t>
            </a:fld>
            <a:endParaRPr lang="en-US" altLang="en-US"/>
          </a:p>
        </p:txBody>
      </p:sp>
    </p:spTree>
    <p:extLst>
      <p:ext uri="{BB962C8B-B14F-4D97-AF65-F5344CB8AC3E}">
        <p14:creationId xmlns:p14="http://schemas.microsoft.com/office/powerpoint/2010/main" val="170168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a:t>
            </a:fld>
            <a:endParaRPr lang="en-US" altLang="en-US"/>
          </a:p>
        </p:txBody>
      </p:sp>
    </p:spTree>
    <p:extLst>
      <p:ext uri="{BB962C8B-B14F-4D97-AF65-F5344CB8AC3E}">
        <p14:creationId xmlns:p14="http://schemas.microsoft.com/office/powerpoint/2010/main" val="3233872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a:t>
            </a:fld>
            <a:endParaRPr lang="en-US" altLang="en-US"/>
          </a:p>
        </p:txBody>
      </p:sp>
    </p:spTree>
    <p:extLst>
      <p:ext uri="{BB962C8B-B14F-4D97-AF65-F5344CB8AC3E}">
        <p14:creationId xmlns:p14="http://schemas.microsoft.com/office/powerpoint/2010/main" val="307603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a:t>
            </a:fld>
            <a:endParaRPr lang="en-US" altLang="en-US"/>
          </a:p>
        </p:txBody>
      </p:sp>
    </p:spTree>
    <p:extLst>
      <p:ext uri="{BB962C8B-B14F-4D97-AF65-F5344CB8AC3E}">
        <p14:creationId xmlns:p14="http://schemas.microsoft.com/office/powerpoint/2010/main" val="4011485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6</a:t>
            </a:fld>
            <a:endParaRPr lang="en-US" altLang="en-US"/>
          </a:p>
        </p:txBody>
      </p:sp>
    </p:spTree>
    <p:extLst>
      <p:ext uri="{BB962C8B-B14F-4D97-AF65-F5344CB8AC3E}">
        <p14:creationId xmlns:p14="http://schemas.microsoft.com/office/powerpoint/2010/main" val="3464930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7</a:t>
            </a:fld>
            <a:endParaRPr lang="en-US" altLang="en-US"/>
          </a:p>
        </p:txBody>
      </p:sp>
    </p:spTree>
    <p:extLst>
      <p:ext uri="{BB962C8B-B14F-4D97-AF65-F5344CB8AC3E}">
        <p14:creationId xmlns:p14="http://schemas.microsoft.com/office/powerpoint/2010/main" val="3749482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8</a:t>
            </a:fld>
            <a:endParaRPr lang="en-US" altLang="en-US"/>
          </a:p>
        </p:txBody>
      </p:sp>
    </p:spTree>
    <p:extLst>
      <p:ext uri="{BB962C8B-B14F-4D97-AF65-F5344CB8AC3E}">
        <p14:creationId xmlns:p14="http://schemas.microsoft.com/office/powerpoint/2010/main" val="652675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9</a:t>
            </a:fld>
            <a:endParaRPr lang="en-US" altLang="en-US"/>
          </a:p>
        </p:txBody>
      </p:sp>
    </p:spTree>
    <p:extLst>
      <p:ext uri="{BB962C8B-B14F-4D97-AF65-F5344CB8AC3E}">
        <p14:creationId xmlns:p14="http://schemas.microsoft.com/office/powerpoint/2010/main" val="3794726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10</a:t>
            </a:fld>
            <a:endParaRPr lang="en-US" altLang="en-US"/>
          </a:p>
        </p:txBody>
      </p:sp>
    </p:spTree>
    <p:extLst>
      <p:ext uri="{BB962C8B-B14F-4D97-AF65-F5344CB8AC3E}">
        <p14:creationId xmlns:p14="http://schemas.microsoft.com/office/powerpoint/2010/main" val="3979406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11</a:t>
            </a:fld>
            <a:endParaRPr lang="en-US" altLang="en-US"/>
          </a:p>
        </p:txBody>
      </p:sp>
    </p:spTree>
    <p:extLst>
      <p:ext uri="{BB962C8B-B14F-4D97-AF65-F5344CB8AC3E}">
        <p14:creationId xmlns:p14="http://schemas.microsoft.com/office/powerpoint/2010/main" val="1701684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12</a:t>
            </a:fld>
            <a:endParaRPr lang="en-US" altLang="en-US"/>
          </a:p>
        </p:txBody>
      </p:sp>
    </p:spTree>
    <p:extLst>
      <p:ext uri="{BB962C8B-B14F-4D97-AF65-F5344CB8AC3E}">
        <p14:creationId xmlns:p14="http://schemas.microsoft.com/office/powerpoint/2010/main" val="2280013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13</a:t>
            </a:fld>
            <a:endParaRPr lang="en-US" altLang="en-US"/>
          </a:p>
        </p:txBody>
      </p:sp>
    </p:spTree>
    <p:extLst>
      <p:ext uri="{BB962C8B-B14F-4D97-AF65-F5344CB8AC3E}">
        <p14:creationId xmlns:p14="http://schemas.microsoft.com/office/powerpoint/2010/main" val="2086350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14</a:t>
            </a:fld>
            <a:endParaRPr lang="en-US" altLang="en-US"/>
          </a:p>
        </p:txBody>
      </p:sp>
    </p:spTree>
    <p:extLst>
      <p:ext uri="{BB962C8B-B14F-4D97-AF65-F5344CB8AC3E}">
        <p14:creationId xmlns:p14="http://schemas.microsoft.com/office/powerpoint/2010/main" val="3456089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15</a:t>
            </a:fld>
            <a:endParaRPr lang="en-US" altLang="en-US"/>
          </a:p>
        </p:txBody>
      </p:sp>
    </p:spTree>
    <p:extLst>
      <p:ext uri="{BB962C8B-B14F-4D97-AF65-F5344CB8AC3E}">
        <p14:creationId xmlns:p14="http://schemas.microsoft.com/office/powerpoint/2010/main" val="2094698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16</a:t>
            </a:fld>
            <a:endParaRPr lang="en-US" altLang="en-US"/>
          </a:p>
        </p:txBody>
      </p:sp>
    </p:spTree>
    <p:extLst>
      <p:ext uri="{BB962C8B-B14F-4D97-AF65-F5344CB8AC3E}">
        <p14:creationId xmlns:p14="http://schemas.microsoft.com/office/powerpoint/2010/main" val="2181903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17</a:t>
            </a:fld>
            <a:endParaRPr lang="en-US" altLang="en-US"/>
          </a:p>
        </p:txBody>
      </p:sp>
    </p:spTree>
    <p:extLst>
      <p:ext uri="{BB962C8B-B14F-4D97-AF65-F5344CB8AC3E}">
        <p14:creationId xmlns:p14="http://schemas.microsoft.com/office/powerpoint/2010/main" val="1984875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18</a:t>
            </a:fld>
            <a:endParaRPr lang="en-US" altLang="en-US"/>
          </a:p>
        </p:txBody>
      </p:sp>
    </p:spTree>
    <p:extLst>
      <p:ext uri="{BB962C8B-B14F-4D97-AF65-F5344CB8AC3E}">
        <p14:creationId xmlns:p14="http://schemas.microsoft.com/office/powerpoint/2010/main" val="4228672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19</a:t>
            </a:fld>
            <a:endParaRPr lang="en-US" altLang="en-US"/>
          </a:p>
        </p:txBody>
      </p:sp>
    </p:spTree>
    <p:extLst>
      <p:ext uri="{BB962C8B-B14F-4D97-AF65-F5344CB8AC3E}">
        <p14:creationId xmlns:p14="http://schemas.microsoft.com/office/powerpoint/2010/main" val="3575856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20</a:t>
            </a:fld>
            <a:endParaRPr lang="en-US" altLang="en-US"/>
          </a:p>
        </p:txBody>
      </p:sp>
    </p:spTree>
    <p:extLst>
      <p:ext uri="{BB962C8B-B14F-4D97-AF65-F5344CB8AC3E}">
        <p14:creationId xmlns:p14="http://schemas.microsoft.com/office/powerpoint/2010/main" val="1485328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21</a:t>
            </a:fld>
            <a:endParaRPr lang="en-US" altLang="en-US"/>
          </a:p>
        </p:txBody>
      </p:sp>
    </p:spTree>
    <p:extLst>
      <p:ext uri="{BB962C8B-B14F-4D97-AF65-F5344CB8AC3E}">
        <p14:creationId xmlns:p14="http://schemas.microsoft.com/office/powerpoint/2010/main" val="3945799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22</a:t>
            </a:fld>
            <a:endParaRPr lang="en-US" altLang="en-US"/>
          </a:p>
        </p:txBody>
      </p:sp>
    </p:spTree>
    <p:extLst>
      <p:ext uri="{BB962C8B-B14F-4D97-AF65-F5344CB8AC3E}">
        <p14:creationId xmlns:p14="http://schemas.microsoft.com/office/powerpoint/2010/main" val="2304480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23</a:t>
            </a:fld>
            <a:endParaRPr lang="en-US" altLang="en-US"/>
          </a:p>
        </p:txBody>
      </p:sp>
    </p:spTree>
    <p:extLst>
      <p:ext uri="{BB962C8B-B14F-4D97-AF65-F5344CB8AC3E}">
        <p14:creationId xmlns:p14="http://schemas.microsoft.com/office/powerpoint/2010/main" val="2899426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24</a:t>
            </a:fld>
            <a:endParaRPr lang="en-US" altLang="en-US"/>
          </a:p>
        </p:txBody>
      </p:sp>
    </p:spTree>
    <p:extLst>
      <p:ext uri="{BB962C8B-B14F-4D97-AF65-F5344CB8AC3E}">
        <p14:creationId xmlns:p14="http://schemas.microsoft.com/office/powerpoint/2010/main" val="1853395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25</a:t>
            </a:fld>
            <a:endParaRPr lang="en-US" altLang="en-US"/>
          </a:p>
        </p:txBody>
      </p:sp>
    </p:spTree>
    <p:extLst>
      <p:ext uri="{BB962C8B-B14F-4D97-AF65-F5344CB8AC3E}">
        <p14:creationId xmlns:p14="http://schemas.microsoft.com/office/powerpoint/2010/main" val="3600882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26</a:t>
            </a:fld>
            <a:endParaRPr lang="en-US" altLang="en-US"/>
          </a:p>
        </p:txBody>
      </p:sp>
    </p:spTree>
    <p:extLst>
      <p:ext uri="{BB962C8B-B14F-4D97-AF65-F5344CB8AC3E}">
        <p14:creationId xmlns:p14="http://schemas.microsoft.com/office/powerpoint/2010/main" val="3585647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27</a:t>
            </a:fld>
            <a:endParaRPr lang="en-US" altLang="en-US"/>
          </a:p>
        </p:txBody>
      </p:sp>
    </p:spTree>
    <p:extLst>
      <p:ext uri="{BB962C8B-B14F-4D97-AF65-F5344CB8AC3E}">
        <p14:creationId xmlns:p14="http://schemas.microsoft.com/office/powerpoint/2010/main" val="3523403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28</a:t>
            </a:fld>
            <a:endParaRPr lang="en-US" altLang="en-US"/>
          </a:p>
        </p:txBody>
      </p:sp>
    </p:spTree>
    <p:extLst>
      <p:ext uri="{BB962C8B-B14F-4D97-AF65-F5344CB8AC3E}">
        <p14:creationId xmlns:p14="http://schemas.microsoft.com/office/powerpoint/2010/main" val="1701684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29</a:t>
            </a:fld>
            <a:endParaRPr lang="en-US" altLang="en-US"/>
          </a:p>
        </p:txBody>
      </p:sp>
    </p:spTree>
    <p:extLst>
      <p:ext uri="{BB962C8B-B14F-4D97-AF65-F5344CB8AC3E}">
        <p14:creationId xmlns:p14="http://schemas.microsoft.com/office/powerpoint/2010/main" val="189764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30</a:t>
            </a:fld>
            <a:endParaRPr lang="en-US" altLang="en-US"/>
          </a:p>
        </p:txBody>
      </p:sp>
    </p:spTree>
    <p:extLst>
      <p:ext uri="{BB962C8B-B14F-4D97-AF65-F5344CB8AC3E}">
        <p14:creationId xmlns:p14="http://schemas.microsoft.com/office/powerpoint/2010/main" val="2866176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31</a:t>
            </a:fld>
            <a:endParaRPr lang="en-US" altLang="en-US"/>
          </a:p>
        </p:txBody>
      </p:sp>
    </p:spTree>
    <p:extLst>
      <p:ext uri="{BB962C8B-B14F-4D97-AF65-F5344CB8AC3E}">
        <p14:creationId xmlns:p14="http://schemas.microsoft.com/office/powerpoint/2010/main" val="407084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32</a:t>
            </a:fld>
            <a:endParaRPr lang="en-US" altLang="en-US"/>
          </a:p>
        </p:txBody>
      </p:sp>
    </p:spTree>
    <p:extLst>
      <p:ext uri="{BB962C8B-B14F-4D97-AF65-F5344CB8AC3E}">
        <p14:creationId xmlns:p14="http://schemas.microsoft.com/office/powerpoint/2010/main" val="5350869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33</a:t>
            </a:fld>
            <a:endParaRPr lang="en-US" altLang="en-US"/>
          </a:p>
        </p:txBody>
      </p:sp>
    </p:spTree>
    <p:extLst>
      <p:ext uri="{BB962C8B-B14F-4D97-AF65-F5344CB8AC3E}">
        <p14:creationId xmlns:p14="http://schemas.microsoft.com/office/powerpoint/2010/main" val="2079653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34</a:t>
            </a:fld>
            <a:endParaRPr lang="en-US" altLang="en-US"/>
          </a:p>
        </p:txBody>
      </p:sp>
    </p:spTree>
    <p:extLst>
      <p:ext uri="{BB962C8B-B14F-4D97-AF65-F5344CB8AC3E}">
        <p14:creationId xmlns:p14="http://schemas.microsoft.com/office/powerpoint/2010/main" val="4125233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35</a:t>
            </a:fld>
            <a:endParaRPr lang="en-US" altLang="en-US"/>
          </a:p>
        </p:txBody>
      </p:sp>
    </p:spTree>
    <p:extLst>
      <p:ext uri="{BB962C8B-B14F-4D97-AF65-F5344CB8AC3E}">
        <p14:creationId xmlns:p14="http://schemas.microsoft.com/office/powerpoint/2010/main" val="3989275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36</a:t>
            </a:fld>
            <a:endParaRPr lang="en-US" altLang="en-US"/>
          </a:p>
        </p:txBody>
      </p:sp>
    </p:spTree>
    <p:extLst>
      <p:ext uri="{BB962C8B-B14F-4D97-AF65-F5344CB8AC3E}">
        <p14:creationId xmlns:p14="http://schemas.microsoft.com/office/powerpoint/2010/main" val="13278598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37</a:t>
            </a:fld>
            <a:endParaRPr lang="en-US" altLang="en-US"/>
          </a:p>
        </p:txBody>
      </p:sp>
    </p:spTree>
    <p:extLst>
      <p:ext uri="{BB962C8B-B14F-4D97-AF65-F5344CB8AC3E}">
        <p14:creationId xmlns:p14="http://schemas.microsoft.com/office/powerpoint/2010/main" val="39416562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38</a:t>
            </a:fld>
            <a:endParaRPr lang="en-US" altLang="en-US"/>
          </a:p>
        </p:txBody>
      </p:sp>
    </p:spTree>
    <p:extLst>
      <p:ext uri="{BB962C8B-B14F-4D97-AF65-F5344CB8AC3E}">
        <p14:creationId xmlns:p14="http://schemas.microsoft.com/office/powerpoint/2010/main" val="3011999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39</a:t>
            </a:fld>
            <a:endParaRPr lang="en-US" altLang="en-US"/>
          </a:p>
        </p:txBody>
      </p:sp>
    </p:spTree>
    <p:extLst>
      <p:ext uri="{BB962C8B-B14F-4D97-AF65-F5344CB8AC3E}">
        <p14:creationId xmlns:p14="http://schemas.microsoft.com/office/powerpoint/2010/main" val="4102541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40</a:t>
            </a:fld>
            <a:endParaRPr lang="en-US" altLang="en-US"/>
          </a:p>
        </p:txBody>
      </p:sp>
    </p:spTree>
    <p:extLst>
      <p:ext uri="{BB962C8B-B14F-4D97-AF65-F5344CB8AC3E}">
        <p14:creationId xmlns:p14="http://schemas.microsoft.com/office/powerpoint/2010/main" val="2654450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41</a:t>
            </a:fld>
            <a:endParaRPr lang="en-US" altLang="en-US"/>
          </a:p>
        </p:txBody>
      </p:sp>
    </p:spTree>
    <p:extLst>
      <p:ext uri="{BB962C8B-B14F-4D97-AF65-F5344CB8AC3E}">
        <p14:creationId xmlns:p14="http://schemas.microsoft.com/office/powerpoint/2010/main" val="41247549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42</a:t>
            </a:fld>
            <a:endParaRPr lang="en-US" altLang="en-US"/>
          </a:p>
        </p:txBody>
      </p:sp>
    </p:spTree>
    <p:extLst>
      <p:ext uri="{BB962C8B-B14F-4D97-AF65-F5344CB8AC3E}">
        <p14:creationId xmlns:p14="http://schemas.microsoft.com/office/powerpoint/2010/main" val="337029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43</a:t>
            </a:fld>
            <a:endParaRPr lang="en-US" altLang="en-US"/>
          </a:p>
        </p:txBody>
      </p:sp>
    </p:spTree>
    <p:extLst>
      <p:ext uri="{BB962C8B-B14F-4D97-AF65-F5344CB8AC3E}">
        <p14:creationId xmlns:p14="http://schemas.microsoft.com/office/powerpoint/2010/main" val="35461678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44</a:t>
            </a:fld>
            <a:endParaRPr lang="en-US" altLang="en-US"/>
          </a:p>
        </p:txBody>
      </p:sp>
    </p:spTree>
    <p:extLst>
      <p:ext uri="{BB962C8B-B14F-4D97-AF65-F5344CB8AC3E}">
        <p14:creationId xmlns:p14="http://schemas.microsoft.com/office/powerpoint/2010/main" val="7841253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45</a:t>
            </a:fld>
            <a:endParaRPr lang="en-US" altLang="en-US"/>
          </a:p>
        </p:txBody>
      </p:sp>
    </p:spTree>
    <p:extLst>
      <p:ext uri="{BB962C8B-B14F-4D97-AF65-F5344CB8AC3E}">
        <p14:creationId xmlns:p14="http://schemas.microsoft.com/office/powerpoint/2010/main" val="16138967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46</a:t>
            </a:fld>
            <a:endParaRPr lang="en-US" altLang="en-US"/>
          </a:p>
        </p:txBody>
      </p:sp>
    </p:spTree>
    <p:extLst>
      <p:ext uri="{BB962C8B-B14F-4D97-AF65-F5344CB8AC3E}">
        <p14:creationId xmlns:p14="http://schemas.microsoft.com/office/powerpoint/2010/main" val="30438079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47</a:t>
            </a:fld>
            <a:endParaRPr lang="en-US" altLang="en-US"/>
          </a:p>
        </p:txBody>
      </p:sp>
    </p:spTree>
    <p:extLst>
      <p:ext uri="{BB962C8B-B14F-4D97-AF65-F5344CB8AC3E}">
        <p14:creationId xmlns:p14="http://schemas.microsoft.com/office/powerpoint/2010/main" val="22645724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48</a:t>
            </a:fld>
            <a:endParaRPr lang="en-US" altLang="en-US"/>
          </a:p>
        </p:txBody>
      </p:sp>
    </p:spTree>
    <p:extLst>
      <p:ext uri="{BB962C8B-B14F-4D97-AF65-F5344CB8AC3E}">
        <p14:creationId xmlns:p14="http://schemas.microsoft.com/office/powerpoint/2010/main" val="26493510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49</a:t>
            </a:fld>
            <a:endParaRPr lang="en-US" altLang="en-US"/>
          </a:p>
        </p:txBody>
      </p:sp>
    </p:spTree>
    <p:extLst>
      <p:ext uri="{BB962C8B-B14F-4D97-AF65-F5344CB8AC3E}">
        <p14:creationId xmlns:p14="http://schemas.microsoft.com/office/powerpoint/2010/main" val="39316758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50</a:t>
            </a:fld>
            <a:endParaRPr lang="en-US" altLang="en-US"/>
          </a:p>
        </p:txBody>
      </p:sp>
    </p:spTree>
    <p:extLst>
      <p:ext uri="{BB962C8B-B14F-4D97-AF65-F5344CB8AC3E}">
        <p14:creationId xmlns:p14="http://schemas.microsoft.com/office/powerpoint/2010/main" val="17016840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51</a:t>
            </a:fld>
            <a:endParaRPr lang="en-US" altLang="en-US"/>
          </a:p>
        </p:txBody>
      </p:sp>
    </p:spTree>
    <p:extLst>
      <p:ext uri="{BB962C8B-B14F-4D97-AF65-F5344CB8AC3E}">
        <p14:creationId xmlns:p14="http://schemas.microsoft.com/office/powerpoint/2010/main" val="23343192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52</a:t>
            </a:fld>
            <a:endParaRPr lang="en-US" altLang="en-US"/>
          </a:p>
        </p:txBody>
      </p:sp>
    </p:spTree>
    <p:extLst>
      <p:ext uri="{BB962C8B-B14F-4D97-AF65-F5344CB8AC3E}">
        <p14:creationId xmlns:p14="http://schemas.microsoft.com/office/powerpoint/2010/main" val="15249559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53</a:t>
            </a:fld>
            <a:endParaRPr lang="en-US" altLang="en-US"/>
          </a:p>
        </p:txBody>
      </p:sp>
    </p:spTree>
    <p:extLst>
      <p:ext uri="{BB962C8B-B14F-4D97-AF65-F5344CB8AC3E}">
        <p14:creationId xmlns:p14="http://schemas.microsoft.com/office/powerpoint/2010/main" val="36307451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54</a:t>
            </a:fld>
            <a:endParaRPr lang="en-US" altLang="en-US"/>
          </a:p>
        </p:txBody>
      </p:sp>
    </p:spTree>
    <p:extLst>
      <p:ext uri="{BB962C8B-B14F-4D97-AF65-F5344CB8AC3E}">
        <p14:creationId xmlns:p14="http://schemas.microsoft.com/office/powerpoint/2010/main" val="11764668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55</a:t>
            </a:fld>
            <a:endParaRPr lang="en-US" altLang="en-US"/>
          </a:p>
        </p:txBody>
      </p:sp>
    </p:spTree>
    <p:extLst>
      <p:ext uri="{BB962C8B-B14F-4D97-AF65-F5344CB8AC3E}">
        <p14:creationId xmlns:p14="http://schemas.microsoft.com/office/powerpoint/2010/main" val="3352654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56</a:t>
            </a:fld>
            <a:endParaRPr lang="en-US" altLang="en-US"/>
          </a:p>
        </p:txBody>
      </p:sp>
    </p:spTree>
    <p:extLst>
      <p:ext uri="{BB962C8B-B14F-4D97-AF65-F5344CB8AC3E}">
        <p14:creationId xmlns:p14="http://schemas.microsoft.com/office/powerpoint/2010/main" val="36120712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57</a:t>
            </a:fld>
            <a:endParaRPr lang="en-US" altLang="en-US"/>
          </a:p>
        </p:txBody>
      </p:sp>
    </p:spTree>
    <p:extLst>
      <p:ext uri="{BB962C8B-B14F-4D97-AF65-F5344CB8AC3E}">
        <p14:creationId xmlns:p14="http://schemas.microsoft.com/office/powerpoint/2010/main" val="24327902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59214-A65D-4405-8543-548B013771B6}" type="slidenum">
              <a:rPr lang="en-US" altLang="en-US" smtClean="0"/>
              <a:pPr/>
              <a:t>58</a:t>
            </a:fld>
            <a:endParaRPr lang="en-US" altLang="en-US"/>
          </a:p>
        </p:txBody>
      </p:sp>
    </p:spTree>
    <p:extLst>
      <p:ext uri="{BB962C8B-B14F-4D97-AF65-F5344CB8AC3E}">
        <p14:creationId xmlns:p14="http://schemas.microsoft.com/office/powerpoint/2010/main" val="523842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325A27F-58FD-45CF-B2C6-0AF2C4F3C799}" type="slidenum">
              <a:rPr lang="en-US" altLang="en-US"/>
              <a:pPr/>
              <a:t>‹#›</a:t>
            </a:fld>
            <a:endParaRPr lang="en-US" altLang="en-US"/>
          </a:p>
        </p:txBody>
      </p:sp>
    </p:spTree>
    <p:extLst>
      <p:ext uri="{BB962C8B-B14F-4D97-AF65-F5344CB8AC3E}">
        <p14:creationId xmlns:p14="http://schemas.microsoft.com/office/powerpoint/2010/main" val="441129211"/>
      </p:ext>
    </p:extLst>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155452F-3638-4ED0-81F7-C54F822FC426}" type="slidenum">
              <a:rPr lang="en-US" altLang="en-US"/>
              <a:pPr/>
              <a:t>‹#›</a:t>
            </a:fld>
            <a:endParaRPr lang="en-US" altLang="en-US"/>
          </a:p>
        </p:txBody>
      </p:sp>
    </p:spTree>
    <p:extLst>
      <p:ext uri="{BB962C8B-B14F-4D97-AF65-F5344CB8AC3E}">
        <p14:creationId xmlns:p14="http://schemas.microsoft.com/office/powerpoint/2010/main" val="3281121930"/>
      </p:ext>
    </p:extLst>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26EBC1B-39D6-433E-9FB3-E6341B34E763}" type="slidenum">
              <a:rPr lang="en-US" altLang="en-US"/>
              <a:pPr/>
              <a:t>‹#›</a:t>
            </a:fld>
            <a:endParaRPr lang="en-US" altLang="en-US"/>
          </a:p>
        </p:txBody>
      </p:sp>
    </p:spTree>
    <p:extLst>
      <p:ext uri="{BB962C8B-B14F-4D97-AF65-F5344CB8AC3E}">
        <p14:creationId xmlns:p14="http://schemas.microsoft.com/office/powerpoint/2010/main" val="794398875"/>
      </p:ext>
    </p:extLst>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F98BF17-E398-40AD-AAF1-A7678C3B0761}" type="slidenum">
              <a:rPr lang="en-US" altLang="en-US"/>
              <a:pPr/>
              <a:t>‹#›</a:t>
            </a:fld>
            <a:endParaRPr lang="en-US" altLang="en-US"/>
          </a:p>
        </p:txBody>
      </p:sp>
    </p:spTree>
    <p:extLst>
      <p:ext uri="{BB962C8B-B14F-4D97-AF65-F5344CB8AC3E}">
        <p14:creationId xmlns:p14="http://schemas.microsoft.com/office/powerpoint/2010/main" val="1865648619"/>
      </p:ext>
    </p:extLst>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3F5C319-9029-40FD-9668-561721DE9795}" type="slidenum">
              <a:rPr lang="en-US" altLang="en-US"/>
              <a:pPr/>
              <a:t>‹#›</a:t>
            </a:fld>
            <a:endParaRPr lang="en-US" altLang="en-US"/>
          </a:p>
        </p:txBody>
      </p:sp>
    </p:spTree>
    <p:extLst>
      <p:ext uri="{BB962C8B-B14F-4D97-AF65-F5344CB8AC3E}">
        <p14:creationId xmlns:p14="http://schemas.microsoft.com/office/powerpoint/2010/main" val="719033045"/>
      </p:ext>
    </p:extLst>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0BCEAAF-592C-4759-81D9-F796ACA2E17A}" type="slidenum">
              <a:rPr lang="en-US" altLang="en-US"/>
              <a:pPr/>
              <a:t>‹#›</a:t>
            </a:fld>
            <a:endParaRPr lang="en-US" altLang="en-US"/>
          </a:p>
        </p:txBody>
      </p:sp>
    </p:spTree>
    <p:extLst>
      <p:ext uri="{BB962C8B-B14F-4D97-AF65-F5344CB8AC3E}">
        <p14:creationId xmlns:p14="http://schemas.microsoft.com/office/powerpoint/2010/main" val="4114544582"/>
      </p:ext>
    </p:extLst>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145AF501-8977-4C3D-94A7-5AA5C1F98329}" type="slidenum">
              <a:rPr lang="en-US" altLang="en-US"/>
              <a:pPr/>
              <a:t>‹#›</a:t>
            </a:fld>
            <a:endParaRPr lang="en-US" altLang="en-US"/>
          </a:p>
        </p:txBody>
      </p:sp>
    </p:spTree>
    <p:extLst>
      <p:ext uri="{BB962C8B-B14F-4D97-AF65-F5344CB8AC3E}">
        <p14:creationId xmlns:p14="http://schemas.microsoft.com/office/powerpoint/2010/main" val="3151021313"/>
      </p:ext>
    </p:extLst>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1BD82F4-1F91-48FF-996C-C92DFCB1AF12}" type="slidenum">
              <a:rPr lang="en-US" altLang="en-US"/>
              <a:pPr/>
              <a:t>‹#›</a:t>
            </a:fld>
            <a:endParaRPr lang="en-US" altLang="en-US"/>
          </a:p>
        </p:txBody>
      </p:sp>
    </p:spTree>
    <p:extLst>
      <p:ext uri="{BB962C8B-B14F-4D97-AF65-F5344CB8AC3E}">
        <p14:creationId xmlns:p14="http://schemas.microsoft.com/office/powerpoint/2010/main" val="3110858404"/>
      </p:ext>
    </p:extLst>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332A44C-3009-4424-859C-6CC8A50C4FB5}" type="slidenum">
              <a:rPr lang="en-US" altLang="en-US"/>
              <a:pPr/>
              <a:t>‹#›</a:t>
            </a:fld>
            <a:endParaRPr lang="en-US" altLang="en-US"/>
          </a:p>
        </p:txBody>
      </p:sp>
    </p:spTree>
    <p:extLst>
      <p:ext uri="{BB962C8B-B14F-4D97-AF65-F5344CB8AC3E}">
        <p14:creationId xmlns:p14="http://schemas.microsoft.com/office/powerpoint/2010/main" val="3198847198"/>
      </p:ext>
    </p:extLst>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69A854-F1FF-4879-9497-F08B76FF8F1B}" type="slidenum">
              <a:rPr lang="en-US" altLang="en-US"/>
              <a:pPr/>
              <a:t>‹#›</a:t>
            </a:fld>
            <a:endParaRPr lang="en-US" altLang="en-US"/>
          </a:p>
        </p:txBody>
      </p:sp>
    </p:spTree>
    <p:extLst>
      <p:ext uri="{BB962C8B-B14F-4D97-AF65-F5344CB8AC3E}">
        <p14:creationId xmlns:p14="http://schemas.microsoft.com/office/powerpoint/2010/main" val="2671879271"/>
      </p:ext>
    </p:extLst>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C95782B-0124-4CBC-95D3-038F34972E38}" type="slidenum">
              <a:rPr lang="en-US" altLang="en-US"/>
              <a:pPr/>
              <a:t>‹#›</a:t>
            </a:fld>
            <a:endParaRPr lang="en-US" altLang="en-US"/>
          </a:p>
        </p:txBody>
      </p:sp>
    </p:spTree>
    <p:extLst>
      <p:ext uri="{BB962C8B-B14F-4D97-AF65-F5344CB8AC3E}">
        <p14:creationId xmlns:p14="http://schemas.microsoft.com/office/powerpoint/2010/main" val="3473364029"/>
      </p:ext>
    </p:extLst>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4997D71-29BC-4B5A-A33B-1FD1BF4D45BA}"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rd"/>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en-US" sz="4000" b="1" i="1" u="sng" dirty="0">
                <a:effectLst>
                  <a:outerShdw blurRad="38100" dist="38100" dir="2700000" algn="tl">
                    <a:srgbClr val="000000"/>
                  </a:outerShdw>
                </a:effectLst>
              </a:rPr>
              <a:t>Serving God When the Trumpets Sound</a:t>
            </a:r>
            <a:endParaRPr lang="en-US" altLang="en-US" sz="3200" b="1" i="1" dirty="0">
              <a:effectLst>
                <a:outerShdw blurRad="38100" dist="38100" dir="2700000" algn="tl">
                  <a:srgbClr val="000000"/>
                </a:outerShdw>
              </a:effectLst>
            </a:endParaRPr>
          </a:p>
        </p:txBody>
      </p:sp>
      <p:sp>
        <p:nvSpPr>
          <p:cNvPr id="2051" name="Rectangle 3"/>
          <p:cNvSpPr>
            <a:spLocks noGrp="1" noChangeArrowheads="1"/>
          </p:cNvSpPr>
          <p:nvPr>
            <p:ph type="subTitle" idx="1"/>
          </p:nvPr>
        </p:nvSpPr>
        <p:spPr/>
        <p:txBody>
          <a:bodyPr/>
          <a:lstStyle/>
          <a:p>
            <a:endParaRPr lang="en-US" altLang="en-US"/>
          </a:p>
        </p:txBody>
      </p:sp>
    </p:spTree>
  </p:cSld>
  <p:clrMapOvr>
    <a:masterClrMapping/>
  </p:clrMapOvr>
  <p:transition>
    <p:pull dir="r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Only when we </a:t>
            </a:r>
            <a:r>
              <a:rPr lang="en-US" altLang="en-US" i="1" u="sng" dirty="0">
                <a:effectLst>
                  <a:outerShdw blurRad="38100" dist="38100" dir="2700000" algn="tl">
                    <a:srgbClr val="000000"/>
                  </a:outerShdw>
                </a:effectLst>
              </a:rPr>
              <a:t>see our frailty</a:t>
            </a:r>
            <a:r>
              <a:rPr lang="en-US" altLang="en-US" dirty="0">
                <a:effectLst>
                  <a:outerShdw blurRad="38100" dist="38100" dir="2700000" algn="tl">
                    <a:srgbClr val="000000"/>
                  </a:outerShdw>
                </a:effectLst>
              </a:rPr>
              <a:t> will we be able to gain true wisdom to live.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(Psa 90:10-12)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850392474"/>
      </p:ext>
    </p:extLst>
  </p:cSld>
  <p:clrMapOvr>
    <a:masterClrMapping/>
  </p:clrMapOvr>
  <p:transition>
    <p:pull dir="rd"/>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Psalm 90:10-12</a:t>
            </a:r>
            <a:r>
              <a:rPr lang="en-US" altLang="en-US" dirty="0">
                <a:effectLst>
                  <a:outerShdw blurRad="38100" dist="38100" dir="2700000" algn="tl">
                    <a:srgbClr val="000000"/>
                  </a:outerShdw>
                </a:effectLst>
              </a:rPr>
              <a:t> - The days of our lives are seventy years; And if by reason of strength they are eighty years, Yet their boast is only labor and sorrow; For </a:t>
            </a:r>
            <a:r>
              <a:rPr lang="en-US" altLang="en-US" u="sng" dirty="0">
                <a:effectLst>
                  <a:outerShdw blurRad="38100" dist="38100" dir="2700000" algn="tl">
                    <a:srgbClr val="000000"/>
                  </a:outerShdw>
                </a:effectLst>
              </a:rPr>
              <a:t>it is soon cut off</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we fly away</a:t>
            </a:r>
            <a:r>
              <a:rPr lang="en-US" altLang="en-US" dirty="0">
                <a:effectLst>
                  <a:outerShdw blurRad="38100" dist="38100" dir="2700000" algn="tl">
                    <a:srgbClr val="000000"/>
                  </a:outerShdw>
                </a:effectLst>
              </a:rPr>
              <a:t>.  …12 So </a:t>
            </a:r>
            <a:r>
              <a:rPr lang="en-US" altLang="en-US" u="sng" dirty="0">
                <a:effectLst>
                  <a:outerShdw blurRad="38100" dist="38100" dir="2700000" algn="tl">
                    <a:srgbClr val="000000"/>
                  </a:outerShdw>
                </a:effectLst>
              </a:rPr>
              <a:t>teach us to number our days</a:t>
            </a:r>
            <a:r>
              <a:rPr lang="en-US" altLang="en-US" dirty="0">
                <a:effectLst>
                  <a:outerShdw blurRad="38100" dist="38100" dir="2700000" algn="tl">
                    <a:srgbClr val="000000"/>
                  </a:outerShdw>
                </a:effectLst>
              </a:rPr>
              <a:t>, That we may gain a heart of wisdom.</a:t>
            </a:r>
          </a:p>
        </p:txBody>
      </p:sp>
    </p:spTree>
    <p:extLst>
      <p:ext uri="{BB962C8B-B14F-4D97-AF65-F5344CB8AC3E}">
        <p14:creationId xmlns:p14="http://schemas.microsoft.com/office/powerpoint/2010/main" val="2778833815"/>
      </p:ext>
    </p:extLst>
  </p:cSld>
  <p:clrMapOvr>
    <a:masterClrMapping/>
  </p:clrMapOvr>
  <p:transition>
    <p:pull dir="rd"/>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In 2001 I was scheduled to hold a meeting the Sunday after the world trade center attacks. Tension and fears were </a:t>
            </a:r>
            <a:r>
              <a:rPr lang="en-US" altLang="en-US" i="1" u="sng" dirty="0">
                <a:effectLst>
                  <a:outerShdw blurRad="38100" dist="38100" dir="2700000" algn="tl">
                    <a:srgbClr val="000000"/>
                  </a:outerShdw>
                </a:effectLst>
              </a:rPr>
              <a:t>very high</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For the Bible class, Curtis Flatt spoke in my place and recalled </a:t>
            </a:r>
            <a:r>
              <a:rPr lang="en-US" altLang="en-US" i="1" u="sng" dirty="0">
                <a:effectLst>
                  <a:outerShdw blurRad="38100" dist="38100" dir="2700000" algn="tl">
                    <a:srgbClr val="000000"/>
                  </a:outerShdw>
                </a:effectLst>
              </a:rPr>
              <a:t>his generation’s                reaction to Pearl Harbor in 1941</a:t>
            </a:r>
            <a:r>
              <a:rPr lang="en-US" altLang="en-US" dirty="0">
                <a:effectLst>
                  <a:outerShdw blurRad="38100" dist="38100" dir="2700000" algn="tl">
                    <a:srgbClr val="000000"/>
                  </a:outerShdw>
                </a:effectLst>
              </a:rPr>
              <a:t>. He then spoke on the providence of God.</a:t>
            </a:r>
          </a:p>
        </p:txBody>
      </p:sp>
    </p:spTree>
    <p:extLst>
      <p:ext uri="{BB962C8B-B14F-4D97-AF65-F5344CB8AC3E}">
        <p14:creationId xmlns:p14="http://schemas.microsoft.com/office/powerpoint/2010/main" val="1078341456"/>
      </p:ext>
    </p:extLst>
  </p:cSld>
  <p:clrMapOvr>
    <a:masterClrMapping/>
  </p:clrMapOvr>
  <p:transition>
    <p:pull dir="rd"/>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Every generation has one or more of these events that brings the confident expectations of the masses </a:t>
            </a:r>
            <a:r>
              <a:rPr lang="en-US" altLang="en-US" i="1" u="sng" dirty="0">
                <a:effectLst>
                  <a:outerShdw blurRad="38100" dist="38100" dir="2700000" algn="tl">
                    <a:srgbClr val="000000"/>
                  </a:outerShdw>
                </a:effectLst>
              </a:rPr>
              <a:t>to a sudden and frightening halt</a:t>
            </a:r>
            <a:r>
              <a:rPr lang="en-US" altLang="en-US" dirty="0">
                <a:effectLst>
                  <a:outerShdw blurRad="38100" dist="38100" dir="2700000" algn="tl">
                    <a:srgbClr val="000000"/>
                  </a:outerShdw>
                </a:effectLst>
              </a:rPr>
              <a:t>. </a:t>
            </a:r>
          </a:p>
          <a:p>
            <a:r>
              <a:rPr lang="en-US" altLang="en-US" dirty="0">
                <a:effectLst>
                  <a:outerShdw blurRad="38100" dist="38100" dir="2700000" algn="tl">
                    <a:srgbClr val="000000"/>
                  </a:outerShdw>
                </a:effectLst>
              </a:rPr>
              <a:t>In these occasions a mature faith in God can become so powerful and </a:t>
            </a:r>
            <a:r>
              <a:rPr lang="en-US" altLang="en-US" i="1" u="sng" dirty="0">
                <a:effectLst>
                  <a:outerShdw blurRad="38100" dist="38100" dir="2700000" algn="tl">
                    <a:srgbClr val="000000"/>
                  </a:outerShdw>
                </a:effectLst>
              </a:rPr>
              <a:t>attractive to         others</a:t>
            </a:r>
            <a:r>
              <a:rPr lang="en-US" altLang="en-US" dirty="0">
                <a:effectLst>
                  <a:outerShdw blurRad="38100" dist="38100" dir="2700000" algn="tl">
                    <a:srgbClr val="000000"/>
                  </a:outerShdw>
                </a:effectLst>
              </a:rPr>
              <a:t>. We have God with us!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(Rom 8:31-37)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74166516"/>
      </p:ext>
    </p:extLst>
  </p:cSld>
  <p:clrMapOvr>
    <a:masterClrMapping/>
  </p:clrMapOvr>
  <p:transition>
    <p:pull dir="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Romans 8:31-37</a:t>
            </a:r>
            <a:r>
              <a:rPr lang="en-US" altLang="en-US" dirty="0">
                <a:effectLst>
                  <a:outerShdw blurRad="38100" dist="38100" dir="2700000" algn="tl">
                    <a:srgbClr val="000000"/>
                  </a:outerShdw>
                </a:effectLst>
              </a:rPr>
              <a:t> - What then shall we say to these things? </a:t>
            </a:r>
            <a:r>
              <a:rPr lang="en-US" altLang="en-US" u="sng" dirty="0">
                <a:effectLst>
                  <a:outerShdw blurRad="38100" dist="38100" dir="2700000" algn="tl">
                    <a:srgbClr val="000000"/>
                  </a:outerShdw>
                </a:effectLst>
              </a:rPr>
              <a:t>If God is for us, who can be against us</a:t>
            </a:r>
            <a:r>
              <a:rPr lang="en-US" altLang="en-US" dirty="0">
                <a:effectLst>
                  <a:outerShdw blurRad="38100" dist="38100" dir="2700000" algn="tl">
                    <a:srgbClr val="000000"/>
                  </a:outerShdw>
                </a:effectLst>
              </a:rPr>
              <a:t>?  32 He who did not spare His own Son, but delivered Him up for us all, how shall He not with Him also freely give us all things?  ….</a:t>
            </a:r>
          </a:p>
        </p:txBody>
      </p:sp>
    </p:spTree>
    <p:extLst>
      <p:ext uri="{BB962C8B-B14F-4D97-AF65-F5344CB8AC3E}">
        <p14:creationId xmlns:p14="http://schemas.microsoft.com/office/powerpoint/2010/main" val="726740342"/>
      </p:ext>
    </p:extLst>
  </p:cSld>
  <p:clrMapOvr>
    <a:masterClrMapping/>
  </p:clrMapOvr>
  <p:transition>
    <p:pull dir="rd"/>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…35 Who shall separate us from the love of Christ? Shall tribulation, or distress, or persecution, or famine, or nakedness, or peril, or sword?  36 As it is written: "For Your sake we are killed all day long; We are accounted as sheep for the slaughter."  37 Yet in all these things </a:t>
            </a:r>
            <a:r>
              <a:rPr lang="en-US" altLang="en-US" u="sng" dirty="0">
                <a:effectLst>
                  <a:outerShdw blurRad="38100" dist="38100" dir="2700000" algn="tl">
                    <a:srgbClr val="000000"/>
                  </a:outerShdw>
                </a:effectLst>
              </a:rPr>
              <a:t>we are more than conquerors</a:t>
            </a:r>
            <a:r>
              <a:rPr lang="en-US" altLang="en-US" dirty="0">
                <a:effectLst>
                  <a:outerShdw blurRad="38100" dist="38100" dir="2700000" algn="tl">
                    <a:srgbClr val="000000"/>
                  </a:outerShdw>
                </a:effectLst>
              </a:rPr>
              <a:t> through Him who loved us.</a:t>
            </a:r>
          </a:p>
        </p:txBody>
      </p:sp>
    </p:spTree>
    <p:extLst>
      <p:ext uri="{BB962C8B-B14F-4D97-AF65-F5344CB8AC3E}">
        <p14:creationId xmlns:p14="http://schemas.microsoft.com/office/powerpoint/2010/main" val="1558649150"/>
      </p:ext>
    </p:extLst>
  </p:cSld>
  <p:clrMapOvr>
    <a:masterClrMapping/>
  </p:clrMapOvr>
  <p:transition>
    <p:pull dir="rd"/>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This is a product of walking with God </a:t>
            </a:r>
            <a:r>
              <a:rPr lang="en-US" altLang="en-US" i="1" u="sng" dirty="0">
                <a:effectLst>
                  <a:outerShdw blurRad="38100" dist="38100" dir="2700000" algn="tl">
                    <a:srgbClr val="000000"/>
                  </a:outerShdw>
                </a:effectLst>
              </a:rPr>
              <a:t>over time</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We have had </a:t>
            </a:r>
            <a:r>
              <a:rPr lang="en-US" altLang="en-US" i="1" u="sng" dirty="0">
                <a:effectLst>
                  <a:outerShdw blurRad="38100" dist="38100" dir="2700000" algn="tl">
                    <a:srgbClr val="000000"/>
                  </a:outerShdw>
                </a:effectLst>
              </a:rPr>
              <a:t>time to think</a:t>
            </a:r>
            <a:r>
              <a:rPr lang="en-US" altLang="en-US" dirty="0">
                <a:effectLst>
                  <a:outerShdw blurRad="38100" dist="38100" dir="2700000" algn="tl">
                    <a:srgbClr val="000000"/>
                  </a:outerShdw>
                </a:effectLst>
              </a:rPr>
              <a:t> about death and what follows! </a:t>
            </a:r>
            <a:r>
              <a:rPr lang="en-US" altLang="en-US" b="1" dirty="0">
                <a:effectLst>
                  <a:outerShdw blurRad="38100" dist="38100" dir="2700000" algn="tl">
                    <a:srgbClr val="000000"/>
                  </a:outerShdw>
                </a:effectLst>
              </a:rPr>
              <a:t>(Rom 8:18)</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952486005"/>
      </p:ext>
    </p:extLst>
  </p:cSld>
  <p:clrMapOvr>
    <a:masterClrMapping/>
  </p:clrMapOvr>
  <p:transition>
    <p:pull dir="rd"/>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Romans 8:18</a:t>
            </a:r>
            <a:r>
              <a:rPr lang="en-US" altLang="en-US" dirty="0">
                <a:effectLst>
                  <a:outerShdw blurRad="38100" dist="38100" dir="2700000" algn="tl">
                    <a:srgbClr val="000000"/>
                  </a:outerShdw>
                </a:effectLst>
              </a:rPr>
              <a:t> - For I consider that the sufferings of this present time are </a:t>
            </a:r>
            <a:r>
              <a:rPr lang="en-US" altLang="en-US" u="sng" dirty="0">
                <a:effectLst>
                  <a:outerShdw blurRad="38100" dist="38100" dir="2700000" algn="tl">
                    <a:srgbClr val="000000"/>
                  </a:outerShdw>
                </a:effectLst>
              </a:rPr>
              <a:t>not worthy to be compared</a:t>
            </a:r>
            <a:r>
              <a:rPr lang="en-US" altLang="en-US" dirty="0">
                <a:effectLst>
                  <a:outerShdw blurRad="38100" dist="38100" dir="2700000" algn="tl">
                    <a:srgbClr val="000000"/>
                  </a:outerShdw>
                </a:effectLst>
              </a:rPr>
              <a:t> with the glory which shall be revealed in us.</a:t>
            </a:r>
          </a:p>
        </p:txBody>
      </p:sp>
    </p:spTree>
    <p:extLst>
      <p:ext uri="{BB962C8B-B14F-4D97-AF65-F5344CB8AC3E}">
        <p14:creationId xmlns:p14="http://schemas.microsoft.com/office/powerpoint/2010/main" val="3829469139"/>
      </p:ext>
    </p:extLst>
  </p:cSld>
  <p:clrMapOvr>
    <a:masterClrMapping/>
  </p:clrMapOvr>
  <p:transition>
    <p:pull dir="rd"/>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Men are quick to forget that they are frail and need the protection of God</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What do we need to know for “such a time as this?”</a:t>
            </a:r>
          </a:p>
          <a:p>
            <a:endParaRPr lang="en-US" altLang="en-US" dirty="0">
              <a:effectLst>
                <a:outerShdw blurRad="38100" dist="38100" dir="2700000" algn="tl">
                  <a:srgbClr val="000000"/>
                </a:outerShdw>
              </a:effectLst>
            </a:endParaRP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292085320"/>
      </p:ext>
    </p:extLst>
  </p:cSld>
  <p:clrMapOvr>
    <a:masterClrMapping/>
  </p:clrMapOvr>
  <p:transition>
    <p:pull dir="rd"/>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God has shown us time and again that He brings nations up and also </a:t>
            </a:r>
            <a:r>
              <a:rPr lang="en-US" altLang="en-US" i="1" u="sng" dirty="0">
                <a:effectLst>
                  <a:outerShdw blurRad="38100" dist="38100" dir="2700000" algn="tl">
                    <a:srgbClr val="000000"/>
                  </a:outerShdw>
                </a:effectLst>
              </a:rPr>
              <a:t>takes them down</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(Rev 2:26-27)</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3089752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2:26-27</a:t>
            </a:r>
            <a:r>
              <a:rPr lang="en-US" altLang="en-US" dirty="0">
                <a:effectLst>
                  <a:outerShdw blurRad="38100" dist="38100" dir="2700000" algn="tl">
                    <a:srgbClr val="000000"/>
                  </a:outerShdw>
                </a:effectLst>
              </a:rPr>
              <a:t> - "And he who overcomes, and keeps My works until the end, to him I will give power over the nations --  27 'He shall rule them with a rod of iron; </a:t>
            </a:r>
            <a:r>
              <a:rPr lang="en-US" altLang="en-US" u="sng" dirty="0">
                <a:effectLst>
                  <a:outerShdw blurRad="38100" dist="38100" dir="2700000" algn="tl">
                    <a:srgbClr val="000000"/>
                  </a:outerShdw>
                </a:effectLst>
              </a:rPr>
              <a:t>They shall be dashed to pieces</a:t>
            </a:r>
            <a:r>
              <a:rPr lang="en-US" altLang="en-US" dirty="0">
                <a:effectLst>
                  <a:outerShdw blurRad="38100" dist="38100" dir="2700000" algn="tl">
                    <a:srgbClr val="000000"/>
                  </a:outerShdw>
                </a:effectLst>
              </a:rPr>
              <a:t> like the potter's vessels' -- as I also have received from My Father;</a:t>
            </a:r>
          </a:p>
        </p:txBody>
      </p:sp>
    </p:spTree>
    <p:extLst>
      <p:ext uri="{BB962C8B-B14F-4D97-AF65-F5344CB8AC3E}">
        <p14:creationId xmlns:p14="http://schemas.microsoft.com/office/powerpoint/2010/main" val="299749997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He gives nations </a:t>
            </a:r>
            <a:r>
              <a:rPr lang="en-US" altLang="en-US" i="1" u="sng" dirty="0">
                <a:effectLst>
                  <a:outerShdw blurRad="38100" dist="38100" dir="2700000" algn="tl">
                    <a:srgbClr val="000000"/>
                  </a:outerShdw>
                </a:effectLst>
              </a:rPr>
              <a:t>opportunity to repent</a:t>
            </a:r>
            <a:r>
              <a:rPr lang="en-US" altLang="en-US" dirty="0">
                <a:effectLst>
                  <a:outerShdw blurRad="38100" dist="38100" dir="2700000" algn="tl">
                    <a:srgbClr val="000000"/>
                  </a:outerShdw>
                </a:effectLst>
              </a:rPr>
              <a:t> by warning them. </a:t>
            </a:r>
          </a:p>
          <a:p>
            <a:r>
              <a:rPr lang="en-US" altLang="en-US" dirty="0">
                <a:effectLst>
                  <a:outerShdw blurRad="38100" dist="38100" dir="2700000" algn="tl">
                    <a:srgbClr val="000000"/>
                  </a:outerShdw>
                </a:effectLst>
              </a:rPr>
              <a:t>There comes a time where a nation </a:t>
            </a:r>
            <a:r>
              <a:rPr lang="en-US" altLang="en-US" i="1" u="sng" dirty="0">
                <a:effectLst>
                  <a:outerShdw blurRad="38100" dist="38100" dir="2700000" algn="tl">
                    <a:srgbClr val="000000"/>
                  </a:outerShdw>
                </a:effectLst>
              </a:rPr>
              <a:t>reaches the point of no return</a:t>
            </a:r>
            <a:r>
              <a:rPr lang="en-US" altLang="en-US" dirty="0">
                <a:effectLst>
                  <a:outerShdw blurRad="38100" dist="38100" dir="2700000" algn="tl">
                    <a:srgbClr val="000000"/>
                  </a:outerShdw>
                </a:effectLst>
              </a:rPr>
              <a:t>.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(Gen 15:16)</a:t>
            </a:r>
          </a:p>
        </p:txBody>
      </p:sp>
    </p:spTree>
    <p:extLst>
      <p:ext uri="{BB962C8B-B14F-4D97-AF65-F5344CB8AC3E}">
        <p14:creationId xmlns:p14="http://schemas.microsoft.com/office/powerpoint/2010/main" val="29467780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Genesis 15:16</a:t>
            </a:r>
            <a:r>
              <a:rPr lang="en-US" altLang="en-US" dirty="0">
                <a:effectLst>
                  <a:outerShdw blurRad="38100" dist="38100" dir="2700000" algn="tl">
                    <a:srgbClr val="000000"/>
                  </a:outerShdw>
                </a:effectLst>
              </a:rPr>
              <a:t>  - "But in the fourth generation they shall return here, for the iniquity of the Amorites </a:t>
            </a:r>
            <a:r>
              <a:rPr lang="en-US" altLang="en-US" u="sng" dirty="0">
                <a:effectLst>
                  <a:outerShdw blurRad="38100" dist="38100" dir="2700000" algn="tl">
                    <a:srgbClr val="000000"/>
                  </a:outerShdw>
                </a:effectLst>
              </a:rPr>
              <a:t>is not yet complete</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0655515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The book of Revelation gives a detailed account of God’s warnings to </a:t>
            </a:r>
            <a:r>
              <a:rPr lang="en-US" altLang="en-US" i="1" u="sng" dirty="0">
                <a:effectLst>
                  <a:outerShdw blurRad="38100" dist="38100" dir="2700000" algn="tl">
                    <a:srgbClr val="000000"/>
                  </a:outerShdw>
                </a:effectLst>
              </a:rPr>
              <a:t>the nation of         Rome</a:t>
            </a:r>
            <a:r>
              <a:rPr lang="en-US" altLang="en-US" dirty="0">
                <a:effectLst>
                  <a:outerShdw blurRad="38100" dist="38100" dir="2700000" algn="tl">
                    <a:srgbClr val="000000"/>
                  </a:outerShdw>
                </a:effectLst>
              </a:rPr>
              <a:t> and His eventual destruction of that nation.</a:t>
            </a:r>
          </a:p>
          <a:p>
            <a:r>
              <a:rPr lang="en-US" altLang="en-US" dirty="0">
                <a:effectLst>
                  <a:outerShdw blurRad="38100" dist="38100" dir="2700000" algn="tl">
                    <a:srgbClr val="000000"/>
                  </a:outerShdw>
                </a:effectLst>
              </a:rPr>
              <a:t>The book of Revelation was written primarily for the struggle of </a:t>
            </a:r>
            <a:r>
              <a:rPr lang="en-US" altLang="en-US" i="1" u="sng" dirty="0">
                <a:effectLst>
                  <a:outerShdw blurRad="38100" dist="38100" dir="2700000" algn="tl">
                    <a:srgbClr val="000000"/>
                  </a:outerShdw>
                </a:effectLst>
              </a:rPr>
              <a:t>that generation</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(Rev 1:1)</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83293577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1:1</a:t>
            </a:r>
            <a:r>
              <a:rPr lang="en-US" altLang="en-US" dirty="0">
                <a:effectLst>
                  <a:outerShdw blurRad="38100" dist="38100" dir="2700000" algn="tl">
                    <a:srgbClr val="000000"/>
                  </a:outerShdw>
                </a:effectLst>
              </a:rPr>
              <a:t> - The Revelation of Jesus Christ, which God gave Him to show His servants -- things which </a:t>
            </a:r>
            <a:r>
              <a:rPr lang="en-US" altLang="en-US" u="sng" dirty="0">
                <a:effectLst>
                  <a:outerShdw blurRad="38100" dist="38100" dir="2700000" algn="tl">
                    <a:srgbClr val="000000"/>
                  </a:outerShdw>
                </a:effectLst>
              </a:rPr>
              <a:t>must shortly take place</a:t>
            </a:r>
            <a:r>
              <a:rPr lang="en-US" altLang="en-US" dirty="0">
                <a:effectLst>
                  <a:outerShdw blurRad="38100" dist="38100" dir="2700000" algn="tl">
                    <a:srgbClr val="000000"/>
                  </a:outerShdw>
                </a:effectLst>
              </a:rPr>
              <a:t>. And He sent and signified it by His angel to His servant John,</a:t>
            </a:r>
          </a:p>
        </p:txBody>
      </p:sp>
    </p:spTree>
    <p:extLst>
      <p:ext uri="{BB962C8B-B14F-4D97-AF65-F5344CB8AC3E}">
        <p14:creationId xmlns:p14="http://schemas.microsoft.com/office/powerpoint/2010/main" val="3114336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God used “trumpets” that is </a:t>
            </a:r>
            <a:r>
              <a:rPr lang="en-US" altLang="en-US" i="1" u="sng" dirty="0">
                <a:effectLst>
                  <a:outerShdw blurRad="38100" dist="38100" dir="2700000" algn="tl">
                    <a:srgbClr val="000000"/>
                  </a:outerShdw>
                </a:effectLst>
              </a:rPr>
              <a:t>calamities of various kinds</a:t>
            </a:r>
            <a:r>
              <a:rPr lang="en-US" altLang="en-US" dirty="0">
                <a:effectLst>
                  <a:outerShdw blurRad="38100" dist="38100" dir="2700000" algn="tl">
                    <a:srgbClr val="000000"/>
                  </a:outerShdw>
                </a:effectLst>
              </a:rPr>
              <a:t> to humble men so they                might repent and seek God. </a:t>
            </a:r>
            <a:r>
              <a:rPr lang="en-US" altLang="en-US" b="1" dirty="0">
                <a:effectLst>
                  <a:outerShdw blurRad="38100" dist="38100" dir="2700000" algn="tl">
                    <a:srgbClr val="000000"/>
                  </a:outerShdw>
                </a:effectLst>
              </a:rPr>
              <a:t>(Rev 8:6-10)</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41505592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8:6-10</a:t>
            </a:r>
            <a:r>
              <a:rPr lang="en-US" altLang="en-US" dirty="0">
                <a:effectLst>
                  <a:outerShdw blurRad="38100" dist="38100" dir="2700000" algn="tl">
                    <a:srgbClr val="000000"/>
                  </a:outerShdw>
                </a:effectLst>
              </a:rPr>
              <a:t> - So the seven angels who had </a:t>
            </a:r>
            <a:r>
              <a:rPr lang="en-US" altLang="en-US" u="sng" dirty="0">
                <a:effectLst>
                  <a:outerShdw blurRad="38100" dist="38100" dir="2700000" algn="tl">
                    <a:srgbClr val="000000"/>
                  </a:outerShdw>
                </a:effectLst>
              </a:rPr>
              <a:t>the seven trumpets</a:t>
            </a:r>
            <a:r>
              <a:rPr lang="en-US" altLang="en-US" dirty="0">
                <a:effectLst>
                  <a:outerShdw blurRad="38100" dist="38100" dir="2700000" algn="tl">
                    <a:srgbClr val="000000"/>
                  </a:outerShdw>
                </a:effectLst>
              </a:rPr>
              <a:t> prepared themselves to sound.  7 The first angel sounded: And hail and fire followed, mingled with blood, and they were thrown to the earth. And a third of the trees were burned up, and all green grass was burned up…. </a:t>
            </a:r>
          </a:p>
        </p:txBody>
      </p:sp>
    </p:spTree>
    <p:extLst>
      <p:ext uri="{BB962C8B-B14F-4D97-AF65-F5344CB8AC3E}">
        <p14:creationId xmlns:p14="http://schemas.microsoft.com/office/powerpoint/2010/main" val="187484778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Consider the effects of a sudden catastrophe. We </a:t>
            </a:r>
            <a:r>
              <a:rPr lang="en-US" altLang="en-US" i="1" u="sng" dirty="0">
                <a:effectLst>
                  <a:outerShdw blurRad="38100" dist="38100" dir="2700000" algn="tl">
                    <a:srgbClr val="000000"/>
                  </a:outerShdw>
                </a:effectLst>
              </a:rPr>
              <a:t>see the world anew</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90589386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“Even while numbness sets in, something else happens. A mental "window" opens for a period of time that shocks us into an appreciation of our existence in a more poignant way than our everyday awareness allows for. We become more sensitized to the simple beauty of our being alive and the importance of those who matter to us. </a:t>
            </a:r>
          </a:p>
        </p:txBody>
      </p:sp>
    </p:spTree>
    <p:extLst>
      <p:ext uri="{BB962C8B-B14F-4D97-AF65-F5344CB8AC3E}">
        <p14:creationId xmlns:p14="http://schemas.microsoft.com/office/powerpoint/2010/main" val="1447225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Suddenly the important things in our lives jump forward in bold relief. The window </a:t>
            </a:r>
            <a:r>
              <a:rPr lang="en-US" altLang="en-US" i="1" u="sng" dirty="0">
                <a:effectLst>
                  <a:outerShdw blurRad="38100" dist="38100" dir="2700000" algn="tl">
                    <a:srgbClr val="000000"/>
                  </a:outerShdw>
                </a:effectLst>
              </a:rPr>
              <a:t>tends not to stay open for too long</a:t>
            </a:r>
            <a:r>
              <a:rPr lang="en-US" altLang="en-US" dirty="0">
                <a:effectLst>
                  <a:outerShdw blurRad="38100" dist="38100" dir="2700000" algn="tl">
                    <a:srgbClr val="000000"/>
                  </a:outerShdw>
                </a:effectLst>
              </a:rPr>
              <a:t>, as we slowly drift back into our common mentality.”</a:t>
            </a:r>
          </a:p>
        </p:txBody>
      </p:sp>
    </p:spTree>
    <p:extLst>
      <p:ext uri="{BB962C8B-B14F-4D97-AF65-F5344CB8AC3E}">
        <p14:creationId xmlns:p14="http://schemas.microsoft.com/office/powerpoint/2010/main" val="294986682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These trumpets affected everything that </a:t>
            </a:r>
            <a:r>
              <a:rPr lang="en-US" altLang="en-US" i="1" u="sng" dirty="0">
                <a:effectLst>
                  <a:outerShdw blurRad="38100" dist="38100" dir="2700000" algn="tl">
                    <a:srgbClr val="000000"/>
                  </a:outerShdw>
                </a:effectLst>
              </a:rPr>
              <a:t>was important to the worldly man</a:t>
            </a:r>
            <a:r>
              <a:rPr lang="en-US" altLang="en-US" dirty="0">
                <a:effectLst>
                  <a:outerShdw blurRad="38100" dist="38100" dir="2700000" algn="tl">
                    <a:srgbClr val="000000"/>
                  </a:outerShdw>
                </a:effectLst>
              </a:rPr>
              <a:t>. The                misery was so great that many wanted to die. </a:t>
            </a:r>
            <a:r>
              <a:rPr lang="en-US" altLang="en-US" b="1" dirty="0">
                <a:effectLst>
                  <a:outerShdw blurRad="38100" dist="38100" dir="2700000" algn="tl">
                    <a:srgbClr val="000000"/>
                  </a:outerShdw>
                </a:effectLst>
              </a:rPr>
              <a:t>(Rev 9:5-6)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97916688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9:5-6</a:t>
            </a:r>
            <a:r>
              <a:rPr lang="en-US" altLang="en-US" dirty="0">
                <a:effectLst>
                  <a:outerShdw blurRad="38100" dist="38100" dir="2700000" algn="tl">
                    <a:srgbClr val="000000"/>
                  </a:outerShdw>
                </a:effectLst>
              </a:rPr>
              <a:t> - And they were not given authority to kill them, but to torment them for five months. Their torment was like the torment of a scorpion when it strikes a man.  6 In those days </a:t>
            </a:r>
            <a:r>
              <a:rPr lang="en-US" altLang="en-US" u="sng" dirty="0">
                <a:effectLst>
                  <a:outerShdw blurRad="38100" dist="38100" dir="2700000" algn="tl">
                    <a:srgbClr val="000000"/>
                  </a:outerShdw>
                </a:effectLst>
              </a:rPr>
              <a:t>men will seek death and will not find it</a:t>
            </a:r>
            <a:r>
              <a:rPr lang="en-US" altLang="en-US" dirty="0">
                <a:effectLst>
                  <a:outerShdw blurRad="38100" dist="38100" dir="2700000" algn="tl">
                    <a:srgbClr val="000000"/>
                  </a:outerShdw>
                </a:effectLst>
              </a:rPr>
              <a:t>; they </a:t>
            </a:r>
            <a:r>
              <a:rPr lang="en-US" altLang="en-US" u="sng" dirty="0">
                <a:effectLst>
                  <a:outerShdw blurRad="38100" dist="38100" dir="2700000" algn="tl">
                    <a:srgbClr val="000000"/>
                  </a:outerShdw>
                </a:effectLst>
              </a:rPr>
              <a:t>will desire to die</a:t>
            </a:r>
            <a:r>
              <a:rPr lang="en-US" altLang="en-US" dirty="0">
                <a:effectLst>
                  <a:outerShdw blurRad="38100" dist="38100" dir="2700000" algn="tl">
                    <a:srgbClr val="000000"/>
                  </a:outerShdw>
                </a:effectLst>
              </a:rPr>
              <a:t>, and death will flee from them.</a:t>
            </a:r>
          </a:p>
        </p:txBody>
      </p:sp>
    </p:spTree>
    <p:extLst>
      <p:ext uri="{BB962C8B-B14F-4D97-AF65-F5344CB8AC3E}">
        <p14:creationId xmlns:p14="http://schemas.microsoft.com/office/powerpoint/2010/main" val="258767371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Sadly </a:t>
            </a:r>
            <a:r>
              <a:rPr lang="en-US" altLang="en-US" i="1" u="sng" dirty="0">
                <a:effectLst>
                  <a:outerShdw blurRad="38100" dist="38100" dir="2700000" algn="tl">
                    <a:srgbClr val="000000"/>
                  </a:outerShdw>
                </a:effectLst>
              </a:rPr>
              <a:t>most failed to repent</a:t>
            </a:r>
            <a:r>
              <a:rPr lang="en-US" altLang="en-US" dirty="0">
                <a:effectLst>
                  <a:outerShdw blurRad="38100" dist="38100" dir="2700000" algn="tl">
                    <a:srgbClr val="000000"/>
                  </a:outerShdw>
                </a:effectLst>
              </a:rPr>
              <a:t> when the trumpets sounded in Rome. </a:t>
            </a:r>
            <a:r>
              <a:rPr lang="en-US" altLang="en-US" b="1" dirty="0">
                <a:effectLst>
                  <a:outerShdw blurRad="38100" dist="38100" dir="2700000" algn="tl">
                    <a:srgbClr val="000000"/>
                  </a:outerShdw>
                </a:effectLst>
              </a:rPr>
              <a:t>(Rev 9:20-21)</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98704644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Revelation 9:20-21</a:t>
            </a:r>
            <a:r>
              <a:rPr lang="en-US" altLang="en-US" dirty="0">
                <a:effectLst>
                  <a:outerShdw blurRad="38100" dist="38100" dir="2700000" algn="tl">
                    <a:srgbClr val="000000"/>
                  </a:outerShdw>
                </a:effectLst>
              </a:rPr>
              <a:t> - But the rest of mankind, who were not killed by these plagues, </a:t>
            </a:r>
            <a:r>
              <a:rPr lang="en-US" altLang="en-US" u="sng" dirty="0">
                <a:effectLst>
                  <a:outerShdw blurRad="38100" dist="38100" dir="2700000" algn="tl">
                    <a:srgbClr val="000000"/>
                  </a:outerShdw>
                </a:effectLst>
              </a:rPr>
              <a:t>did not repent</a:t>
            </a:r>
            <a:r>
              <a:rPr lang="en-US" altLang="en-US" dirty="0">
                <a:effectLst>
                  <a:outerShdw blurRad="38100" dist="38100" dir="2700000" algn="tl">
                    <a:srgbClr val="000000"/>
                  </a:outerShdw>
                </a:effectLst>
              </a:rPr>
              <a:t> of the works of their hands, that they should not worship demons, and idols of gold, silver, brass, stone, and wood, which can neither see nor hear nor walk.  21 And they </a:t>
            </a:r>
            <a:r>
              <a:rPr lang="en-US" altLang="en-US" u="sng" dirty="0">
                <a:effectLst>
                  <a:outerShdw blurRad="38100" dist="38100" dir="2700000" algn="tl">
                    <a:srgbClr val="000000"/>
                  </a:outerShdw>
                </a:effectLst>
              </a:rPr>
              <a:t>did not repent</a:t>
            </a:r>
            <a:r>
              <a:rPr lang="en-US" altLang="en-US" dirty="0">
                <a:effectLst>
                  <a:outerShdw blurRad="38100" dist="38100" dir="2700000" algn="tl">
                    <a:srgbClr val="000000"/>
                  </a:outerShdw>
                </a:effectLst>
              </a:rPr>
              <a:t> of their murders or their sorceries or their sexual immorality or their thefts.</a:t>
            </a:r>
          </a:p>
        </p:txBody>
      </p:sp>
    </p:spTree>
    <p:extLst>
      <p:ext uri="{BB962C8B-B14F-4D97-AF65-F5344CB8AC3E}">
        <p14:creationId xmlns:p14="http://schemas.microsoft.com/office/powerpoint/2010/main" val="314675033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Most today will not respond with repentance. </a:t>
            </a:r>
          </a:p>
          <a:p>
            <a:r>
              <a:rPr lang="en-US" altLang="en-US" dirty="0">
                <a:effectLst>
                  <a:outerShdw blurRad="38100" dist="38100" dir="2700000" algn="tl">
                    <a:srgbClr val="000000"/>
                  </a:outerShdw>
                </a:effectLst>
              </a:rPr>
              <a:t>Foolish men </a:t>
            </a:r>
            <a:r>
              <a:rPr lang="en-US" altLang="en-US" i="1" u="sng" dirty="0">
                <a:effectLst>
                  <a:outerShdw blurRad="38100" dist="38100" dir="2700000" algn="tl">
                    <a:srgbClr val="000000"/>
                  </a:outerShdw>
                </a:effectLst>
              </a:rPr>
              <a:t>never learn</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(Prov 27:22)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8796253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Remember that God rules among the nations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Proverbs 27:22</a:t>
            </a:r>
            <a:r>
              <a:rPr lang="en-US" altLang="en-US" dirty="0">
                <a:effectLst>
                  <a:outerShdw blurRad="38100" dist="38100" dir="2700000" algn="tl">
                    <a:srgbClr val="000000"/>
                  </a:outerShdw>
                </a:effectLst>
              </a:rPr>
              <a:t> - Though you grind a fool in a mortar with a pestle along with crushed grain, Yet his </a:t>
            </a:r>
            <a:r>
              <a:rPr lang="en-US" altLang="en-US" i="1" u="sng" dirty="0">
                <a:effectLst>
                  <a:outerShdw blurRad="38100" dist="38100" dir="2700000" algn="tl">
                    <a:srgbClr val="000000"/>
                  </a:outerShdw>
                </a:effectLst>
              </a:rPr>
              <a:t>foolishness will not depart from him</a:t>
            </a:r>
            <a:r>
              <a:rPr lang="en-US" altLang="en-US" dirty="0">
                <a:effectLst>
                  <a:outerShdw blurRad="38100" dist="38100" dir="2700000" algn="tl">
                    <a:srgbClr val="000000"/>
                  </a:outerShdw>
                </a:effectLst>
              </a:rPr>
              <a:t>.</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42759031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Consider how </a:t>
            </a:r>
            <a:r>
              <a:rPr lang="en-US" altLang="en-US" i="1" u="sng" dirty="0">
                <a:effectLst>
                  <a:outerShdw blurRad="38100" dist="38100" dir="2700000" algn="tl">
                    <a:srgbClr val="000000"/>
                  </a:outerShdw>
                </a:effectLst>
              </a:rPr>
              <a:t>the apostle Paul reacted</a:t>
            </a:r>
            <a:r>
              <a:rPr lang="en-US" altLang="en-US" dirty="0">
                <a:effectLst>
                  <a:outerShdw blurRad="38100" dist="38100" dir="2700000" algn="tl">
                    <a:srgbClr val="000000"/>
                  </a:outerShdw>
                </a:effectLst>
              </a:rPr>
              <a:t> in terrifying circumstances. </a:t>
            </a:r>
          </a:p>
          <a:p>
            <a:r>
              <a:rPr lang="en-US" altLang="en-US" dirty="0">
                <a:effectLst>
                  <a:outerShdw blurRad="38100" dist="38100" dir="2700000" algn="tl">
                    <a:srgbClr val="000000"/>
                  </a:outerShdw>
                </a:effectLst>
              </a:rPr>
              <a:t>Paul gave loving, sound advice and </a:t>
            </a:r>
            <a:r>
              <a:rPr lang="en-US" altLang="en-US" i="1" u="sng" dirty="0">
                <a:effectLst>
                  <a:outerShdw blurRad="38100" dist="38100" dir="2700000" algn="tl">
                    <a:srgbClr val="000000"/>
                  </a:outerShdw>
                </a:effectLst>
              </a:rPr>
              <a:t>was ignored</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(Acts 27:10-11)</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55514852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Acts 27:10-11</a:t>
            </a:r>
            <a:r>
              <a:rPr lang="en-US" altLang="en-US" dirty="0">
                <a:effectLst>
                  <a:outerShdw blurRad="38100" dist="38100" dir="2700000" algn="tl">
                    <a:srgbClr val="000000"/>
                  </a:outerShdw>
                </a:effectLst>
              </a:rPr>
              <a:t>  - saying, "Men, I perceive that this voyage will end with disaster and much loss, not only of the cargo and ship, but also our lives."  11 Nevertheless the centurion was </a:t>
            </a:r>
            <a:r>
              <a:rPr lang="en-US" altLang="en-US" u="sng" dirty="0">
                <a:effectLst>
                  <a:outerShdw blurRad="38100" dist="38100" dir="2700000" algn="tl">
                    <a:srgbClr val="000000"/>
                  </a:outerShdw>
                </a:effectLst>
              </a:rPr>
              <a:t>more persuaded</a:t>
            </a:r>
            <a:r>
              <a:rPr lang="en-US" altLang="en-US" dirty="0">
                <a:effectLst>
                  <a:outerShdw blurRad="38100" dist="38100" dir="2700000" algn="tl">
                    <a:srgbClr val="000000"/>
                  </a:outerShdw>
                </a:effectLst>
              </a:rPr>
              <a:t> by the helmsman and the owner of the ship than by the things spoken by Paul.</a:t>
            </a:r>
          </a:p>
        </p:txBody>
      </p:sp>
    </p:spTree>
    <p:extLst>
      <p:ext uri="{BB962C8B-B14F-4D97-AF65-F5344CB8AC3E}">
        <p14:creationId xmlns:p14="http://schemas.microsoft.com/office/powerpoint/2010/main" val="36072815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A lengthy, terrifying storm ensued and men gave up all hope. Their priorities                changed and the things </a:t>
            </a:r>
            <a:r>
              <a:rPr lang="en-US" altLang="en-US" i="1" u="sng" dirty="0">
                <a:effectLst>
                  <a:outerShdw blurRad="38100" dist="38100" dir="2700000" algn="tl">
                    <a:srgbClr val="000000"/>
                  </a:outerShdw>
                </a:effectLst>
              </a:rPr>
              <a:t>once considered very important</a:t>
            </a:r>
            <a:r>
              <a:rPr lang="en-US" altLang="en-US" dirty="0">
                <a:effectLst>
                  <a:outerShdw blurRad="38100" dist="38100" dir="2700000" algn="tl">
                    <a:srgbClr val="000000"/>
                  </a:outerShdw>
                </a:effectLst>
              </a:rPr>
              <a:t> were cast overboard!                They </a:t>
            </a:r>
            <a:r>
              <a:rPr lang="en-US" altLang="en-US" i="1" u="sng" dirty="0">
                <a:effectLst>
                  <a:outerShdw blurRad="38100" dist="38100" dir="2700000" algn="tl">
                    <a:srgbClr val="000000"/>
                  </a:outerShdw>
                </a:effectLst>
              </a:rPr>
              <a:t>stopped eating</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(Acts 27:18-20)</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26422792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Acts 27:18-20</a:t>
            </a:r>
            <a:r>
              <a:rPr lang="en-US" altLang="en-US" dirty="0">
                <a:effectLst>
                  <a:outerShdw blurRad="38100" dist="38100" dir="2700000" algn="tl">
                    <a:srgbClr val="000000"/>
                  </a:outerShdw>
                </a:effectLst>
              </a:rPr>
              <a:t> - And because we were exceedingly tempest-tossed, the next day they lightened the ship.  19 On the third day we threw the ship's tackle overboard with our own hands.  20 Now when neither sun nor stars appeared for many days, and no small tempest beat on us, </a:t>
            </a:r>
            <a:r>
              <a:rPr lang="en-US" altLang="en-US" u="sng" dirty="0">
                <a:effectLst>
                  <a:outerShdw blurRad="38100" dist="38100" dir="2700000" algn="tl">
                    <a:srgbClr val="000000"/>
                  </a:outerShdw>
                </a:effectLst>
              </a:rPr>
              <a:t>all hope</a:t>
            </a:r>
            <a:r>
              <a:rPr lang="en-US" altLang="en-US" dirty="0">
                <a:effectLst>
                  <a:outerShdw blurRad="38100" dist="38100" dir="2700000" algn="tl">
                    <a:srgbClr val="000000"/>
                  </a:outerShdw>
                </a:effectLst>
              </a:rPr>
              <a:t> that we would be saved </a:t>
            </a:r>
            <a:r>
              <a:rPr lang="en-US" altLang="en-US" u="sng" dirty="0">
                <a:effectLst>
                  <a:outerShdw blurRad="38100" dist="38100" dir="2700000" algn="tl">
                    <a:srgbClr val="000000"/>
                  </a:outerShdw>
                </a:effectLst>
              </a:rPr>
              <a:t>was finally given up</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15553951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Up to this point Paul was in the background and was ignored or even looked down upon. If they had been paying attention, they </a:t>
            </a:r>
            <a:r>
              <a:rPr lang="en-US" altLang="en-US" i="1" u="sng" dirty="0">
                <a:effectLst>
                  <a:outerShdw blurRad="38100" dist="38100" dir="2700000" algn="tl">
                    <a:srgbClr val="000000"/>
                  </a:outerShdw>
                </a:effectLst>
              </a:rPr>
              <a:t>would have seen something</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Paul now steps up and tells them about the God they did not know and showed                the </a:t>
            </a:r>
            <a:r>
              <a:rPr lang="en-US" altLang="en-US" i="1" u="sng" dirty="0">
                <a:effectLst>
                  <a:outerShdw blurRad="38100" dist="38100" dir="2700000" algn="tl">
                    <a:srgbClr val="000000"/>
                  </a:outerShdw>
                </a:effectLst>
              </a:rPr>
              <a:t>confidence and peace that faith in the true God brings</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(Acts 27:21-25)</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35517639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Acts 27:21-25</a:t>
            </a:r>
            <a:r>
              <a:rPr lang="en-US" altLang="en-US" dirty="0">
                <a:effectLst>
                  <a:outerShdw blurRad="38100" dist="38100" dir="2700000" algn="tl">
                    <a:srgbClr val="000000"/>
                  </a:outerShdw>
                </a:effectLst>
              </a:rPr>
              <a:t> - But after long abstinence from food, then Paul stood in the midst of them and said, "Men, you should have listened to me, and not have sailed from Crete and incurred this disaster and loss.  22 "And now </a:t>
            </a:r>
            <a:r>
              <a:rPr lang="en-US" altLang="en-US" u="sng" dirty="0">
                <a:effectLst>
                  <a:outerShdw blurRad="38100" dist="38100" dir="2700000" algn="tl">
                    <a:srgbClr val="000000"/>
                  </a:outerShdw>
                </a:effectLst>
              </a:rPr>
              <a:t>I urge you to take heart</a:t>
            </a:r>
            <a:r>
              <a:rPr lang="en-US" altLang="en-US" dirty="0">
                <a:effectLst>
                  <a:outerShdw blurRad="38100" dist="38100" dir="2700000" algn="tl">
                    <a:srgbClr val="000000"/>
                  </a:outerShdw>
                </a:effectLst>
              </a:rPr>
              <a:t>, for there will be no loss of life among you, but only of the ship.  </a:t>
            </a:r>
          </a:p>
        </p:txBody>
      </p:sp>
    </p:spTree>
    <p:extLst>
      <p:ext uri="{BB962C8B-B14F-4D97-AF65-F5344CB8AC3E}">
        <p14:creationId xmlns:p14="http://schemas.microsoft.com/office/powerpoint/2010/main" val="296411450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23 "For there </a:t>
            </a:r>
            <a:r>
              <a:rPr lang="en-US" altLang="en-US" u="sng" dirty="0">
                <a:effectLst>
                  <a:outerShdw blurRad="38100" dist="38100" dir="2700000" algn="tl">
                    <a:srgbClr val="000000"/>
                  </a:outerShdw>
                </a:effectLst>
              </a:rPr>
              <a:t>stood by me this night an angel of the God</a:t>
            </a:r>
            <a:r>
              <a:rPr lang="en-US" altLang="en-US" dirty="0">
                <a:effectLst>
                  <a:outerShdw blurRad="38100" dist="38100" dir="2700000" algn="tl">
                    <a:srgbClr val="000000"/>
                  </a:outerShdw>
                </a:effectLst>
              </a:rPr>
              <a:t> to whom I belong and whom I serve,  24 "saying, 'Do not be afraid, Paul; you must be brought before Caesar; and indeed </a:t>
            </a:r>
            <a:r>
              <a:rPr lang="en-US" altLang="en-US" u="sng" dirty="0">
                <a:effectLst>
                  <a:outerShdw blurRad="38100" dist="38100" dir="2700000" algn="tl">
                    <a:srgbClr val="000000"/>
                  </a:outerShdw>
                </a:effectLst>
              </a:rPr>
              <a:t>God has granted you all those who sail with you</a:t>
            </a:r>
            <a:r>
              <a:rPr lang="en-US" altLang="en-US" dirty="0">
                <a:effectLst>
                  <a:outerShdw blurRad="38100" dist="38100" dir="2700000" algn="tl">
                    <a:srgbClr val="000000"/>
                  </a:outerShdw>
                </a:effectLst>
              </a:rPr>
              <a:t>.'  25 "Therefore take heart, men, for </a:t>
            </a:r>
            <a:r>
              <a:rPr lang="en-US" altLang="en-US" u="sng" dirty="0">
                <a:effectLst>
                  <a:outerShdw blurRad="38100" dist="38100" dir="2700000" algn="tl">
                    <a:srgbClr val="000000"/>
                  </a:outerShdw>
                </a:effectLst>
              </a:rPr>
              <a:t>I believe God that it will be just as it was told me</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16359953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That moment of terror caused them to listen to a message they would </a:t>
            </a:r>
            <a:r>
              <a:rPr lang="en-US" altLang="en-US" i="1" u="sng" dirty="0">
                <a:effectLst>
                  <a:outerShdw blurRad="38100" dist="38100" dir="2700000" algn="tl">
                    <a:srgbClr val="000000"/>
                  </a:outerShdw>
                </a:effectLst>
              </a:rPr>
              <a:t>not have                given consideration of before</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220356827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Daniel and Belshazzar show the contrast of </a:t>
            </a:r>
            <a:r>
              <a:rPr lang="en-US" altLang="en-US" i="1" u="sng" dirty="0">
                <a:effectLst>
                  <a:outerShdw blurRad="38100" dist="38100" dir="2700000" algn="tl">
                    <a:srgbClr val="000000"/>
                  </a:outerShdw>
                </a:effectLst>
              </a:rPr>
              <a:t>the prepared and the unprepared</a:t>
            </a:r>
            <a:r>
              <a:rPr lang="en-US" altLang="en-US" dirty="0">
                <a:effectLst>
                  <a:outerShdw blurRad="38100" dist="38100" dir="2700000" algn="tl">
                    <a:srgbClr val="000000"/>
                  </a:outerShdw>
                </a:effectLst>
              </a:rPr>
              <a:t>! </a:t>
            </a:r>
          </a:p>
          <a:p>
            <a:r>
              <a:rPr lang="en-US" altLang="en-US" dirty="0">
                <a:effectLst>
                  <a:outerShdw blurRad="38100" dist="38100" dir="2700000" algn="tl">
                    <a:srgbClr val="000000"/>
                  </a:outerShdw>
                </a:effectLst>
              </a:rPr>
              <a:t>It is </a:t>
            </a:r>
            <a:r>
              <a:rPr lang="en-US" altLang="en-US" i="1" u="sng" dirty="0">
                <a:effectLst>
                  <a:outerShdw blurRad="38100" dist="38100" dir="2700000" algn="tl">
                    <a:srgbClr val="000000"/>
                  </a:outerShdw>
                </a:effectLst>
              </a:rPr>
              <a:t>a truly sad day</a:t>
            </a:r>
            <a:r>
              <a:rPr lang="en-US" altLang="en-US" dirty="0">
                <a:effectLst>
                  <a:outerShdw blurRad="38100" dist="38100" dir="2700000" algn="tl">
                    <a:srgbClr val="000000"/>
                  </a:outerShdw>
                </a:effectLst>
              </a:rPr>
              <a:t> when men experience this kind of terror! </a:t>
            </a:r>
            <a:r>
              <a:rPr lang="en-US" altLang="en-US" b="1" dirty="0">
                <a:effectLst>
                  <a:outerShdw blurRad="38100" dist="38100" dir="2700000" algn="tl">
                    <a:srgbClr val="000000"/>
                  </a:outerShdw>
                </a:effectLst>
              </a:rPr>
              <a:t>(Daniel 5:5-9)</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46857337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Daniel 5:5-9</a:t>
            </a:r>
            <a:r>
              <a:rPr lang="en-US" altLang="en-US" dirty="0">
                <a:effectLst>
                  <a:outerShdw blurRad="38100" dist="38100" dir="2700000" algn="tl">
                    <a:srgbClr val="000000"/>
                  </a:outerShdw>
                </a:effectLst>
              </a:rPr>
              <a:t>  In the same hour the fingers of a man's hand appeared and wrote opposite the lampstand on the plaster of the wall of the king's palace; and the king saw the part of the hand that wrote.  6 Then the king's </a:t>
            </a:r>
            <a:r>
              <a:rPr lang="en-US" altLang="en-US" u="sng" dirty="0">
                <a:effectLst>
                  <a:outerShdw blurRad="38100" dist="38100" dir="2700000" algn="tl">
                    <a:srgbClr val="000000"/>
                  </a:outerShdw>
                </a:effectLst>
              </a:rPr>
              <a:t>countenance changed</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his thoughts troubled him</a:t>
            </a:r>
            <a:r>
              <a:rPr lang="en-US" altLang="en-US" dirty="0">
                <a:effectLst>
                  <a:outerShdw blurRad="38100" dist="38100" dir="2700000" algn="tl">
                    <a:srgbClr val="000000"/>
                  </a:outerShdw>
                </a:effectLst>
              </a:rPr>
              <a:t>, so that the joints of his hips were loosened and his </a:t>
            </a:r>
            <a:r>
              <a:rPr lang="en-US" altLang="en-US" u="sng" dirty="0">
                <a:effectLst>
                  <a:outerShdw blurRad="38100" dist="38100" dir="2700000" algn="tl">
                    <a:srgbClr val="000000"/>
                  </a:outerShdw>
                </a:effectLst>
              </a:rPr>
              <a:t>knees knocked against each other</a:t>
            </a:r>
            <a:r>
              <a:rPr lang="en-US" altLang="en-US" dirty="0">
                <a:effectLst>
                  <a:outerShdw blurRad="38100" dist="38100" dir="2700000" algn="tl">
                    <a:srgbClr val="000000"/>
                  </a:outerShdw>
                </a:effectLst>
              </a:rPr>
              <a:t>. </a:t>
            </a:r>
          </a:p>
        </p:txBody>
      </p:sp>
    </p:spTree>
    <p:extLst>
      <p:ext uri="{BB962C8B-B14F-4D97-AF65-F5344CB8AC3E}">
        <p14:creationId xmlns:p14="http://schemas.microsoft.com/office/powerpoint/2010/main" val="113414776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7 The king </a:t>
            </a:r>
            <a:r>
              <a:rPr lang="en-US" altLang="en-US" u="sng" dirty="0">
                <a:effectLst>
                  <a:outerShdw blurRad="38100" dist="38100" dir="2700000" algn="tl">
                    <a:srgbClr val="000000"/>
                  </a:outerShdw>
                </a:effectLst>
              </a:rPr>
              <a:t>cried aloud</a:t>
            </a:r>
            <a:r>
              <a:rPr lang="en-US" altLang="en-US" dirty="0">
                <a:effectLst>
                  <a:outerShdw blurRad="38100" dist="38100" dir="2700000" algn="tl">
                    <a:srgbClr val="000000"/>
                  </a:outerShdw>
                </a:effectLst>
              </a:rPr>
              <a:t> to bring in the astrologers, the Chaldeans, and the soothsayers. The king spoke, saying to the wise men of Babylon, "Whoever reads this writing, and tells me its interpretation, shall be clothed with purple and have a chain of gold around his neck; and he </a:t>
            </a:r>
            <a:r>
              <a:rPr lang="en-US" altLang="en-US" u="sng" dirty="0">
                <a:effectLst>
                  <a:outerShdw blurRad="38100" dist="38100" dir="2700000" algn="tl">
                    <a:srgbClr val="000000"/>
                  </a:outerShdw>
                </a:effectLst>
              </a:rPr>
              <a:t>shall be the third ruler in the kingdom</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6317463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8 Now all the king's wise men came, but they could not read the writing, or make known to the king its interpretation.  9 Then King Belshazzar </a:t>
            </a:r>
            <a:r>
              <a:rPr lang="en-US" altLang="en-US" u="sng" dirty="0">
                <a:effectLst>
                  <a:outerShdw blurRad="38100" dist="38100" dir="2700000" algn="tl">
                    <a:srgbClr val="000000"/>
                  </a:outerShdw>
                </a:effectLst>
              </a:rPr>
              <a:t>was greatly troubled</a:t>
            </a:r>
            <a:r>
              <a:rPr lang="en-US" altLang="en-US" dirty="0">
                <a:effectLst>
                  <a:outerShdw blurRad="38100" dist="38100" dir="2700000" algn="tl">
                    <a:srgbClr val="000000"/>
                  </a:outerShdw>
                </a:effectLst>
              </a:rPr>
              <a:t>, his </a:t>
            </a:r>
            <a:r>
              <a:rPr lang="en-US" altLang="en-US" u="sng" dirty="0">
                <a:effectLst>
                  <a:outerShdw blurRad="38100" dist="38100" dir="2700000" algn="tl">
                    <a:srgbClr val="000000"/>
                  </a:outerShdw>
                </a:effectLst>
              </a:rPr>
              <a:t>countenance was changed</a:t>
            </a:r>
            <a:r>
              <a:rPr lang="en-US" altLang="en-US" dirty="0">
                <a:effectLst>
                  <a:outerShdw blurRad="38100" dist="38100" dir="2700000" algn="tl">
                    <a:srgbClr val="000000"/>
                  </a:outerShdw>
                </a:effectLst>
              </a:rPr>
              <a:t>, and </a:t>
            </a:r>
            <a:r>
              <a:rPr lang="en-US" altLang="en-US" u="sng" dirty="0">
                <a:effectLst>
                  <a:outerShdw blurRad="38100" dist="38100" dir="2700000" algn="tl">
                    <a:srgbClr val="000000"/>
                  </a:outerShdw>
                </a:effectLst>
              </a:rPr>
              <a:t>his lords were astonished</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139758772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God allows the wicked </a:t>
            </a:r>
            <a:r>
              <a:rPr lang="en-US" altLang="en-US" i="1" u="sng" dirty="0">
                <a:effectLst>
                  <a:outerShdw blurRad="38100" dist="38100" dir="2700000" algn="tl">
                    <a:srgbClr val="000000"/>
                  </a:outerShdw>
                </a:effectLst>
              </a:rPr>
              <a:t>to continue for a time</a:t>
            </a:r>
            <a:r>
              <a:rPr lang="en-US" altLang="en-US" dirty="0">
                <a:effectLst>
                  <a:outerShdw blurRad="38100" dist="38100" dir="2700000" algn="tl">
                    <a:srgbClr val="000000"/>
                  </a:outerShdw>
                </a:effectLst>
              </a:rPr>
              <a:t>. There will be a day of reckoning that will be filled with terror. </a:t>
            </a:r>
            <a:br>
              <a:rPr lang="en-US" altLang="en-US" dirty="0">
                <a:effectLst>
                  <a:outerShdw blurRad="38100" dist="38100" dir="2700000" algn="tl">
                    <a:srgbClr val="000000"/>
                  </a:outerShdw>
                </a:effectLst>
              </a:rPr>
            </a:br>
            <a:r>
              <a:rPr lang="en-US" altLang="en-US" b="1" dirty="0">
                <a:effectLst>
                  <a:outerShdw blurRad="38100" dist="38100" dir="2700000" algn="tl">
                    <a:srgbClr val="000000"/>
                  </a:outerShdw>
                </a:effectLst>
              </a:rPr>
              <a:t>(Mt 8:12; 13:41-43)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90640004"/>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Matthew 8:12</a:t>
            </a:r>
            <a:r>
              <a:rPr lang="en-US" altLang="en-US" dirty="0">
                <a:effectLst>
                  <a:outerShdw blurRad="38100" dist="38100" dir="2700000" algn="tl">
                    <a:srgbClr val="000000"/>
                  </a:outerShdw>
                </a:effectLst>
              </a:rPr>
              <a:t> - "But the sons of the kingdom will be cast out into outer darkness. There will be </a:t>
            </a:r>
            <a:r>
              <a:rPr lang="en-US" altLang="en-US" u="sng" dirty="0">
                <a:effectLst>
                  <a:outerShdw blurRad="38100" dist="38100" dir="2700000" algn="tl">
                    <a:srgbClr val="000000"/>
                  </a:outerShdw>
                </a:effectLst>
              </a:rPr>
              <a:t>weeping and gnashing of teeth</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32516348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While this pitiful, miserable event was brought on by God, He had done all that                could be done to prevent it. </a:t>
            </a:r>
            <a:r>
              <a:rPr lang="en-US" altLang="en-US" i="1" u="sng" dirty="0">
                <a:effectLst>
                  <a:outerShdw blurRad="38100" dist="38100" dir="2700000" algn="tl">
                    <a:srgbClr val="000000"/>
                  </a:outerShdw>
                </a:effectLst>
              </a:rPr>
              <a:t>God gets no joy out of it! </a:t>
            </a:r>
            <a:r>
              <a:rPr lang="en-US" altLang="en-US" b="1" dirty="0">
                <a:effectLst>
                  <a:outerShdw blurRad="38100" dist="38100" dir="2700000" algn="tl">
                    <a:srgbClr val="000000"/>
                  </a:outerShdw>
                </a:effectLst>
              </a:rPr>
              <a:t>(Ezk 18:23)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89823715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Ezekiel 18:23</a:t>
            </a:r>
            <a:r>
              <a:rPr lang="en-US" altLang="en-US" dirty="0">
                <a:effectLst>
                  <a:outerShdw blurRad="38100" dist="38100" dir="2700000" algn="tl">
                    <a:srgbClr val="000000"/>
                  </a:outerShdw>
                </a:effectLst>
              </a:rPr>
              <a:t> - "Do I have </a:t>
            </a:r>
            <a:r>
              <a:rPr lang="en-US" altLang="en-US" u="sng" dirty="0">
                <a:effectLst>
                  <a:outerShdw blurRad="38100" dist="38100" dir="2700000" algn="tl">
                    <a:srgbClr val="000000"/>
                  </a:outerShdw>
                </a:effectLst>
              </a:rPr>
              <a:t>any pleasure at all</a:t>
            </a:r>
            <a:r>
              <a:rPr lang="en-US" altLang="en-US" dirty="0">
                <a:effectLst>
                  <a:outerShdw blurRad="38100" dist="38100" dir="2700000" algn="tl">
                    <a:srgbClr val="000000"/>
                  </a:outerShdw>
                </a:effectLst>
              </a:rPr>
              <a:t> that the wicked should die?" says the Lord GOD, "and not that he should turn from his ways and live?</a:t>
            </a:r>
          </a:p>
        </p:txBody>
      </p:sp>
    </p:spTree>
    <p:extLst>
      <p:ext uri="{BB962C8B-B14F-4D97-AF65-F5344CB8AC3E}">
        <p14:creationId xmlns:p14="http://schemas.microsoft.com/office/powerpoint/2010/main" val="165468126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Why did God do the many things He did with Nebuchadnezzar? Like his father before, now thoughts are turned to </a:t>
            </a:r>
            <a:r>
              <a:rPr lang="en-US" altLang="en-US" i="1" u="sng" dirty="0">
                <a:effectLst>
                  <a:outerShdw blurRad="38100" dist="38100" dir="2700000" algn="tl">
                    <a:srgbClr val="000000"/>
                  </a:outerShdw>
                </a:effectLst>
              </a:rPr>
              <a:t>know what the living God wants</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Daniel </a:t>
            </a:r>
            <a:r>
              <a:rPr lang="en-US" altLang="en-US" i="1" u="sng" dirty="0">
                <a:effectLst>
                  <a:outerShdw blurRad="38100" dist="38100" dir="2700000" algn="tl">
                    <a:srgbClr val="000000"/>
                  </a:outerShdw>
                </a:effectLst>
              </a:rPr>
              <a:t>stands like a rock</a:t>
            </a:r>
            <a:r>
              <a:rPr lang="en-US" altLang="en-US" dirty="0">
                <a:effectLst>
                  <a:outerShdw blurRad="38100" dist="38100" dir="2700000" algn="tl">
                    <a:srgbClr val="000000"/>
                  </a:outerShdw>
                </a:effectLst>
              </a:rPr>
              <a:t> showing a complete confidence in God.                </a:t>
            </a:r>
            <a:r>
              <a:rPr lang="en-US" altLang="en-US" b="1" dirty="0">
                <a:effectLst>
                  <a:outerShdw blurRad="38100" dist="38100" dir="2700000" algn="tl">
                    <a:srgbClr val="000000"/>
                  </a:outerShdw>
                </a:effectLst>
              </a:rPr>
              <a:t>(Daniel 5:18-23)</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419636514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sz="3000" b="1" u="sng" dirty="0">
                <a:effectLst>
                  <a:outerShdw blurRad="38100" dist="38100" dir="2700000" algn="tl">
                    <a:srgbClr val="000000"/>
                  </a:outerShdw>
                </a:effectLst>
              </a:rPr>
              <a:t>Daniel 5:18-23</a:t>
            </a:r>
            <a:r>
              <a:rPr lang="en-US" altLang="en-US" sz="3000" dirty="0">
                <a:effectLst>
                  <a:outerShdw blurRad="38100" dist="38100" dir="2700000" algn="tl">
                    <a:srgbClr val="000000"/>
                  </a:outerShdw>
                </a:effectLst>
              </a:rPr>
              <a:t> - "O king, the Most High God gave Nebuchadnezzar your father a kingdom and majesty, glory and honor.  19 "And because of the majesty that He gave him, all peoples, nations, and languages trembled and feared before him. Whomever he wished, he executed; whomever he wished, he kept alive; whomever he wished, he set up; and whomever he wished, he put down.  </a:t>
            </a:r>
          </a:p>
        </p:txBody>
      </p:sp>
    </p:spTree>
    <p:extLst>
      <p:ext uri="{BB962C8B-B14F-4D97-AF65-F5344CB8AC3E}">
        <p14:creationId xmlns:p14="http://schemas.microsoft.com/office/powerpoint/2010/main" val="181537596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20 "But </a:t>
            </a:r>
            <a:r>
              <a:rPr lang="en-US" altLang="en-US" u="sng" dirty="0">
                <a:effectLst>
                  <a:outerShdw blurRad="38100" dist="38100" dir="2700000" algn="tl">
                    <a:srgbClr val="000000"/>
                  </a:outerShdw>
                </a:effectLst>
              </a:rPr>
              <a:t>when his heart was lifted up</a:t>
            </a:r>
            <a:r>
              <a:rPr lang="en-US" altLang="en-US" dirty="0">
                <a:effectLst>
                  <a:outerShdw blurRad="38100" dist="38100" dir="2700000" algn="tl">
                    <a:srgbClr val="000000"/>
                  </a:outerShdw>
                </a:effectLst>
              </a:rPr>
              <a:t>, and his spirit was hardened in pride, he was deposed from his kingly throne, and they took his glory from him. …. They fed him with grass like oxen, and his body was wet with the dew of heaven, </a:t>
            </a:r>
            <a:r>
              <a:rPr lang="en-US" altLang="en-US" u="sng" dirty="0">
                <a:effectLst>
                  <a:outerShdw blurRad="38100" dist="38100" dir="2700000" algn="tl">
                    <a:srgbClr val="000000"/>
                  </a:outerShdw>
                </a:effectLst>
              </a:rPr>
              <a:t>till he knew that the Most High God rules in the kingdom of men</a:t>
            </a:r>
            <a:r>
              <a:rPr lang="en-US" altLang="en-US" dirty="0">
                <a:effectLst>
                  <a:outerShdw blurRad="38100" dist="38100" dir="2700000" algn="tl">
                    <a:srgbClr val="000000"/>
                  </a:outerShdw>
                </a:effectLst>
              </a:rPr>
              <a:t>, and appoints over it whomever He chooses.  </a:t>
            </a:r>
          </a:p>
        </p:txBody>
      </p:sp>
    </p:spTree>
    <p:extLst>
      <p:ext uri="{BB962C8B-B14F-4D97-AF65-F5344CB8AC3E}">
        <p14:creationId xmlns:p14="http://schemas.microsoft.com/office/powerpoint/2010/main" val="308578551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22 "But you his son, Belshazzar, have not humbled your heart, </a:t>
            </a:r>
            <a:r>
              <a:rPr lang="en-US" altLang="en-US" u="sng" dirty="0">
                <a:effectLst>
                  <a:outerShdw blurRad="38100" dist="38100" dir="2700000" algn="tl">
                    <a:srgbClr val="000000"/>
                  </a:outerShdw>
                </a:effectLst>
              </a:rPr>
              <a:t>although you knew all this</a:t>
            </a:r>
            <a:r>
              <a:rPr lang="en-US" altLang="en-US" dirty="0">
                <a:effectLst>
                  <a:outerShdw blurRad="38100" dist="38100" dir="2700000" algn="tl">
                    <a:srgbClr val="000000"/>
                  </a:outerShdw>
                </a:effectLst>
              </a:rPr>
              <a:t>.  23 "And you have lifted yourself up against the Lord of heaven. They have brought the vessels of His house before you, and you and your lords, your wives and your concubines, have drunk wine from them. </a:t>
            </a:r>
          </a:p>
        </p:txBody>
      </p:sp>
    </p:spTree>
    <p:extLst>
      <p:ext uri="{BB962C8B-B14F-4D97-AF65-F5344CB8AC3E}">
        <p14:creationId xmlns:p14="http://schemas.microsoft.com/office/powerpoint/2010/main" val="385229507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And you have praised the gods of silver and gold, bronze and iron, wood and stone, which </a:t>
            </a:r>
            <a:r>
              <a:rPr lang="en-US" altLang="en-US" u="sng" dirty="0">
                <a:effectLst>
                  <a:outerShdw blurRad="38100" dist="38100" dir="2700000" algn="tl">
                    <a:srgbClr val="000000"/>
                  </a:outerShdw>
                </a:effectLst>
              </a:rPr>
              <a:t>do not see or hear or know</a:t>
            </a:r>
            <a:r>
              <a:rPr lang="en-US" altLang="en-US" dirty="0">
                <a:effectLst>
                  <a:outerShdw blurRad="38100" dist="38100" dir="2700000" algn="tl">
                    <a:srgbClr val="000000"/>
                  </a:outerShdw>
                </a:effectLst>
              </a:rPr>
              <a:t>; and the </a:t>
            </a:r>
            <a:r>
              <a:rPr lang="en-US" altLang="en-US" u="sng" dirty="0">
                <a:effectLst>
                  <a:outerShdw blurRad="38100" dist="38100" dir="2700000" algn="tl">
                    <a:srgbClr val="000000"/>
                  </a:outerShdw>
                </a:effectLst>
              </a:rPr>
              <a:t>God who holds your breath in His hand and owns all your ways</a:t>
            </a:r>
            <a:r>
              <a:rPr lang="en-US" altLang="en-US" dirty="0">
                <a:effectLst>
                  <a:outerShdw blurRad="38100" dist="38100" dir="2700000" algn="tl">
                    <a:srgbClr val="000000"/>
                  </a:outerShdw>
                </a:effectLst>
              </a:rPr>
              <a:t>, you have not glorified.</a:t>
            </a:r>
          </a:p>
        </p:txBody>
      </p:sp>
    </p:spTree>
    <p:extLst>
      <p:ext uri="{BB962C8B-B14F-4D97-AF65-F5344CB8AC3E}">
        <p14:creationId xmlns:p14="http://schemas.microsoft.com/office/powerpoint/2010/main" val="158785693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600" b="1" i="1" dirty="0">
                <a:effectLst>
                  <a:outerShdw blurRad="38100" dist="38100" dir="2700000" algn="tl">
                    <a:srgbClr val="000000"/>
                  </a:outerShdw>
                </a:effectLst>
              </a:rPr>
              <a:t>We will have a great opportunity to show what faith in God looks like</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It never pays to “willingly forget.” Daniel </a:t>
            </a:r>
            <a:r>
              <a:rPr lang="en-US" altLang="en-US" i="1" u="sng" dirty="0">
                <a:effectLst>
                  <a:outerShdw blurRad="38100" dist="38100" dir="2700000" algn="tl">
                    <a:srgbClr val="000000"/>
                  </a:outerShdw>
                </a:effectLst>
              </a:rPr>
              <a:t>could not help Belshazzar</a:t>
            </a:r>
            <a:r>
              <a:rPr lang="en-US" altLang="en-US" dirty="0">
                <a:effectLst>
                  <a:outerShdw blurRad="38100" dist="38100" dir="2700000" algn="tl">
                    <a:srgbClr val="000000"/>
                  </a:outerShdw>
                </a:effectLst>
              </a:rPr>
              <a:t>.</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86627054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We have a great opportunity to </a:t>
            </a:r>
            <a:r>
              <a:rPr lang="en-US" altLang="en-US" i="1" u="sng" dirty="0">
                <a:effectLst>
                  <a:outerShdw blurRad="38100" dist="38100" dir="2700000" algn="tl">
                    <a:srgbClr val="000000"/>
                  </a:outerShdw>
                </a:effectLst>
              </a:rPr>
              <a:t>strengthen our personal faith</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How </a:t>
            </a:r>
            <a:r>
              <a:rPr lang="en-US" altLang="en-US" i="1" u="sng" dirty="0">
                <a:effectLst>
                  <a:outerShdw blurRad="38100" dist="38100" dir="2700000" algn="tl">
                    <a:srgbClr val="000000"/>
                  </a:outerShdw>
                </a:effectLst>
              </a:rPr>
              <a:t>would we have reacted</a:t>
            </a:r>
            <a:r>
              <a:rPr lang="en-US" altLang="en-US" dirty="0">
                <a:effectLst>
                  <a:outerShdw blurRad="38100" dist="38100" dir="2700000" algn="tl">
                    <a:srgbClr val="000000"/>
                  </a:outerShdw>
                </a:effectLst>
              </a:rPr>
              <a:t> to being beaten and our lives threatened?                </a:t>
            </a:r>
            <a:r>
              <a:rPr lang="en-US" altLang="en-US" b="1" dirty="0">
                <a:effectLst>
                  <a:outerShdw blurRad="38100" dist="38100" dir="2700000" algn="tl">
                    <a:srgbClr val="000000"/>
                  </a:outerShdw>
                </a:effectLst>
              </a:rPr>
              <a:t>(Acts 4:29)</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02882158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Acts 4:29</a:t>
            </a:r>
            <a:r>
              <a:rPr lang="en-US" altLang="en-US" dirty="0">
                <a:effectLst>
                  <a:outerShdw blurRad="38100" dist="38100" dir="2700000" algn="tl">
                    <a:srgbClr val="000000"/>
                  </a:outerShdw>
                </a:effectLst>
              </a:rPr>
              <a:t>  - "Now, Lord, look on their threats, and grant to Your servants that with </a:t>
            </a:r>
            <a:r>
              <a:rPr lang="en-US" altLang="en-US" i="1" u="sng" dirty="0">
                <a:effectLst>
                  <a:outerShdw blurRad="38100" dist="38100" dir="2700000" algn="tl">
                    <a:srgbClr val="000000"/>
                  </a:outerShdw>
                </a:effectLst>
              </a:rPr>
              <a:t>all boldness they may speak Your word</a:t>
            </a:r>
            <a:r>
              <a:rPr lang="en-US" altLang="en-US" dirty="0">
                <a:effectLst>
                  <a:outerShdw blurRad="38100" dist="38100" dir="2700000" algn="tl">
                    <a:srgbClr val="000000"/>
                  </a:outerShdw>
                </a:effectLst>
              </a:rPr>
              <a:t>,</a:t>
            </a:r>
          </a:p>
        </p:txBody>
      </p:sp>
    </p:spTree>
    <p:extLst>
      <p:ext uri="{BB962C8B-B14F-4D97-AF65-F5344CB8AC3E}">
        <p14:creationId xmlns:p14="http://schemas.microsoft.com/office/powerpoint/2010/main" val="73411492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Each of us ought to ask ourselves a very personal question: “Do I have such a faith in God as to </a:t>
            </a:r>
            <a:r>
              <a:rPr lang="en-US" altLang="en-US" i="1" u="sng" dirty="0">
                <a:effectLst>
                  <a:outerShdw blurRad="38100" dist="38100" dir="2700000" algn="tl">
                    <a:srgbClr val="000000"/>
                  </a:outerShdw>
                </a:effectLst>
              </a:rPr>
              <a:t>confidently face my own death</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Let this time be one </a:t>
            </a:r>
            <a:r>
              <a:rPr lang="en-US" altLang="en-US" i="1" u="sng" dirty="0">
                <a:effectLst>
                  <a:outerShdw blurRad="38100" dist="38100" dir="2700000" algn="tl">
                    <a:srgbClr val="000000"/>
                  </a:outerShdw>
                </a:effectLst>
              </a:rPr>
              <a:t>to be honest and to bring true repentance</a:t>
            </a:r>
            <a:r>
              <a:rPr lang="en-US" altLang="en-US" dirty="0">
                <a:effectLst>
                  <a:outerShdw blurRad="38100" dist="38100" dir="2700000" algn="tl">
                    <a:srgbClr val="000000"/>
                  </a:outerShdw>
                </a:effectLst>
              </a:rPr>
              <a:t>. Let’s stop “playing at religion and church.” </a:t>
            </a:r>
            <a:r>
              <a:rPr lang="en-US" altLang="en-US" b="1" dirty="0">
                <a:effectLst>
                  <a:outerShdw blurRad="38100" dist="38100" dir="2700000" algn="tl">
                    <a:srgbClr val="000000"/>
                  </a:outerShdw>
                </a:effectLst>
              </a:rPr>
              <a:t>(2 Cor 5:20-6:2)</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95543694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2 Corinthians 5:20 - 6:2</a:t>
            </a:r>
            <a:r>
              <a:rPr lang="en-US" altLang="en-US" dirty="0">
                <a:effectLst>
                  <a:outerShdw blurRad="38100" dist="38100" dir="2700000" algn="tl">
                    <a:srgbClr val="000000"/>
                  </a:outerShdw>
                </a:effectLst>
              </a:rPr>
              <a:t> - Now then, we are ambassadors for Christ, as though God were pleading through us: we implore you on Christ's behalf, be reconciled to God… 6:1 We then, as workers together with Him also plead with you not to receive the grace of God in vain..</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152966085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Many now will be willing to </a:t>
            </a:r>
            <a:r>
              <a:rPr lang="en-US" altLang="en-US" i="1" u="sng" dirty="0">
                <a:effectLst>
                  <a:outerShdw blurRad="38100" dist="38100" dir="2700000" algn="tl">
                    <a:srgbClr val="000000"/>
                  </a:outerShdw>
                </a:effectLst>
              </a:rPr>
              <a:t>openly talk about God and the Bible</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Thursday night I made a passing comment to someone at the gas pump – many                 discussions ensued with several people!</a:t>
            </a:r>
          </a:p>
          <a:p>
            <a:r>
              <a:rPr lang="en-US" altLang="en-US" dirty="0">
                <a:effectLst>
                  <a:outerShdw blurRad="38100" dist="38100" dir="2700000" algn="tl">
                    <a:srgbClr val="000000"/>
                  </a:outerShdw>
                </a:effectLst>
              </a:rPr>
              <a:t>Would we </a:t>
            </a:r>
            <a:r>
              <a:rPr lang="en-US" altLang="en-US" i="1" u="sng" dirty="0">
                <a:effectLst>
                  <a:outerShdw blurRad="38100" dist="38100" dir="2700000" algn="tl">
                    <a:srgbClr val="000000"/>
                  </a:outerShdw>
                </a:effectLst>
              </a:rPr>
              <a:t>know what to say</a:t>
            </a:r>
            <a:r>
              <a:rPr lang="en-US" altLang="en-US" dirty="0">
                <a:effectLst>
                  <a:outerShdw blurRad="38100" dist="38100" dir="2700000" algn="tl">
                    <a:srgbClr val="000000"/>
                  </a:outerShdw>
                </a:effectLst>
              </a:rPr>
              <a:t> in such an occasion? We can speak of our assurance and what God has done for us! </a:t>
            </a:r>
          </a:p>
        </p:txBody>
      </p:sp>
    </p:spTree>
    <p:extLst>
      <p:ext uri="{BB962C8B-B14F-4D97-AF65-F5344CB8AC3E}">
        <p14:creationId xmlns:p14="http://schemas.microsoft.com/office/powerpoint/2010/main" val="2061356465"/>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67619">
                                            <p:txEl>
                                              <p:pRg st="2" end="2"/>
                                            </p:txEl>
                                          </p:spTgt>
                                        </p:tgtEl>
                                        <p:attrNameLst>
                                          <p:attrName>style.visibility</p:attrName>
                                        </p:attrNameLst>
                                      </p:cBhvr>
                                      <p:to>
                                        <p:strVal val="visible"/>
                                      </p:to>
                                    </p:set>
                                    <p:animEffect transition="in" filter="fade">
                                      <p:cBhvr>
                                        <p:cTn id="21" dur="1000"/>
                                        <p:tgtEl>
                                          <p:spTgt spid="367619">
                                            <p:txEl>
                                              <p:pRg st="2" end="2"/>
                                            </p:txEl>
                                          </p:spTgt>
                                        </p:tgtEl>
                                      </p:cBhvr>
                                    </p:animEffect>
                                    <p:anim calcmode="lin" valueType="num">
                                      <p:cBhvr>
                                        <p:cTn id="22" dur="1000" fill="hold"/>
                                        <p:tgtEl>
                                          <p:spTgt spid="3676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676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Maybe this will move us to </a:t>
            </a:r>
            <a:r>
              <a:rPr lang="en-US" altLang="en-US" i="1" u="sng" dirty="0">
                <a:effectLst>
                  <a:outerShdw blurRad="38100" dist="38100" dir="2700000" algn="tl">
                    <a:srgbClr val="000000"/>
                  </a:outerShdw>
                </a:effectLst>
              </a:rPr>
              <a:t>sharpen our ability</a:t>
            </a:r>
            <a:r>
              <a:rPr lang="en-US" altLang="en-US" dirty="0">
                <a:effectLst>
                  <a:outerShdw blurRad="38100" dist="38100" dir="2700000" algn="tl">
                    <a:srgbClr val="000000"/>
                  </a:outerShdw>
                </a:effectLst>
              </a:rPr>
              <a:t> to share our faith.</a:t>
            </a:r>
          </a:p>
          <a:p>
            <a:r>
              <a:rPr lang="en-US" altLang="en-US" dirty="0">
                <a:effectLst>
                  <a:outerShdw blurRad="38100" dist="38100" dir="2700000" algn="tl">
                    <a:srgbClr val="000000"/>
                  </a:outerShdw>
                </a:effectLst>
              </a:rPr>
              <a:t>We will have other opportunities to serve those in real need.</a:t>
            </a:r>
          </a:p>
          <a:p>
            <a:r>
              <a:rPr lang="en-US" altLang="en-US" dirty="0">
                <a:effectLst>
                  <a:outerShdw blurRad="38100" dist="38100" dir="2700000" algn="tl">
                    <a:srgbClr val="000000"/>
                  </a:outerShdw>
                </a:effectLst>
              </a:rPr>
              <a:t>What can we do for those </a:t>
            </a:r>
            <a:r>
              <a:rPr lang="en-US" altLang="en-US" i="1" u="sng" dirty="0">
                <a:effectLst>
                  <a:outerShdw blurRad="38100" dist="38100" dir="2700000" algn="tl">
                    <a:srgbClr val="000000"/>
                  </a:outerShdw>
                </a:effectLst>
              </a:rPr>
              <a:t>who are sick</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What can we do for those </a:t>
            </a:r>
            <a:r>
              <a:rPr lang="en-US" altLang="en-US" i="1" u="sng" dirty="0">
                <a:effectLst>
                  <a:outerShdw blurRad="38100" dist="38100" dir="2700000" algn="tl">
                    <a:srgbClr val="000000"/>
                  </a:outerShdw>
                </a:effectLst>
              </a:rPr>
              <a:t>who lose Jobs</a:t>
            </a:r>
            <a:r>
              <a:rPr lang="en-US" altLang="en-US" dirty="0">
                <a:effectLst>
                  <a:outerShdw blurRad="38100" dist="38100" dir="2700000" algn="tl">
                    <a:srgbClr val="000000"/>
                  </a:outerShdw>
                </a:effectLst>
              </a:rPr>
              <a:t>?</a:t>
            </a:r>
          </a:p>
          <a:p>
            <a:r>
              <a:rPr lang="en-US" altLang="en-US" dirty="0">
                <a:effectLst>
                  <a:outerShdw blurRad="38100" dist="38100" dir="2700000" algn="tl">
                    <a:srgbClr val="000000"/>
                  </a:outerShdw>
                </a:effectLst>
              </a:rPr>
              <a:t>Can we </a:t>
            </a:r>
            <a:r>
              <a:rPr lang="en-US" altLang="en-US" i="1" u="sng" dirty="0">
                <a:effectLst>
                  <a:outerShdw blurRad="38100" dist="38100" dir="2700000" algn="tl">
                    <a:srgbClr val="000000"/>
                  </a:outerShdw>
                </a:effectLst>
              </a:rPr>
              <a:t>better communicate with one another </a:t>
            </a:r>
            <a:r>
              <a:rPr lang="en-US" altLang="en-US" dirty="0">
                <a:effectLst>
                  <a:outerShdw blurRad="38100" dist="38100" dir="2700000" algn="tl">
                    <a:srgbClr val="000000"/>
                  </a:outerShdw>
                </a:effectLst>
              </a:rPr>
              <a:t>to cooperate in these opportunities?</a:t>
            </a:r>
          </a:p>
        </p:txBody>
      </p:sp>
    </p:spTree>
    <p:extLst>
      <p:ext uri="{BB962C8B-B14F-4D97-AF65-F5344CB8AC3E}">
        <p14:creationId xmlns:p14="http://schemas.microsoft.com/office/powerpoint/2010/main" val="132157917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7619">
                                            <p:txEl>
                                              <p:pRg st="1" end="1"/>
                                            </p:txEl>
                                          </p:spTgt>
                                        </p:tgtEl>
                                        <p:attrNameLst>
                                          <p:attrName>style.visibility</p:attrName>
                                        </p:attrNameLst>
                                      </p:cBhvr>
                                      <p:to>
                                        <p:strVal val="visible"/>
                                      </p:to>
                                    </p:set>
                                    <p:animEffect transition="in" filter="fade">
                                      <p:cBhvr>
                                        <p:cTn id="14" dur="1000"/>
                                        <p:tgtEl>
                                          <p:spTgt spid="367619">
                                            <p:txEl>
                                              <p:pRg st="1" end="1"/>
                                            </p:txEl>
                                          </p:spTgt>
                                        </p:tgtEl>
                                      </p:cBhvr>
                                    </p:animEffect>
                                    <p:anim calcmode="lin" valueType="num">
                                      <p:cBhvr>
                                        <p:cTn id="15" dur="10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676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67619">
                                            <p:txEl>
                                              <p:pRg st="2" end="2"/>
                                            </p:txEl>
                                          </p:spTgt>
                                        </p:tgtEl>
                                        <p:attrNameLst>
                                          <p:attrName>style.visibility</p:attrName>
                                        </p:attrNameLst>
                                      </p:cBhvr>
                                      <p:to>
                                        <p:strVal val="visible"/>
                                      </p:to>
                                    </p:set>
                                    <p:animEffect transition="in" filter="fade">
                                      <p:cBhvr>
                                        <p:cTn id="21" dur="1000"/>
                                        <p:tgtEl>
                                          <p:spTgt spid="367619">
                                            <p:txEl>
                                              <p:pRg st="2" end="2"/>
                                            </p:txEl>
                                          </p:spTgt>
                                        </p:tgtEl>
                                      </p:cBhvr>
                                    </p:animEffect>
                                    <p:anim calcmode="lin" valueType="num">
                                      <p:cBhvr>
                                        <p:cTn id="22" dur="1000" fill="hold"/>
                                        <p:tgtEl>
                                          <p:spTgt spid="3676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676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67619">
                                            <p:txEl>
                                              <p:pRg st="3" end="3"/>
                                            </p:txEl>
                                          </p:spTgt>
                                        </p:tgtEl>
                                        <p:attrNameLst>
                                          <p:attrName>style.visibility</p:attrName>
                                        </p:attrNameLst>
                                      </p:cBhvr>
                                      <p:to>
                                        <p:strVal val="visible"/>
                                      </p:to>
                                    </p:set>
                                    <p:animEffect transition="in" filter="fade">
                                      <p:cBhvr>
                                        <p:cTn id="28" dur="1000"/>
                                        <p:tgtEl>
                                          <p:spTgt spid="367619">
                                            <p:txEl>
                                              <p:pRg st="3" end="3"/>
                                            </p:txEl>
                                          </p:spTgt>
                                        </p:tgtEl>
                                      </p:cBhvr>
                                    </p:animEffect>
                                    <p:anim calcmode="lin" valueType="num">
                                      <p:cBhvr>
                                        <p:cTn id="29" dur="1000" fill="hold"/>
                                        <p:tgtEl>
                                          <p:spTgt spid="36761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676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67619">
                                            <p:txEl>
                                              <p:pRg st="4" end="4"/>
                                            </p:txEl>
                                          </p:spTgt>
                                        </p:tgtEl>
                                        <p:attrNameLst>
                                          <p:attrName>style.visibility</p:attrName>
                                        </p:attrNameLst>
                                      </p:cBhvr>
                                      <p:to>
                                        <p:strVal val="visible"/>
                                      </p:to>
                                    </p:set>
                                    <p:animEffect transition="in" filter="fade">
                                      <p:cBhvr>
                                        <p:cTn id="35" dur="1000"/>
                                        <p:tgtEl>
                                          <p:spTgt spid="367619">
                                            <p:txEl>
                                              <p:pRg st="4" end="4"/>
                                            </p:txEl>
                                          </p:spTgt>
                                        </p:tgtEl>
                                      </p:cBhvr>
                                    </p:animEffect>
                                    <p:anim calcmode="lin" valueType="num">
                                      <p:cBhvr>
                                        <p:cTn id="36" dur="1000" fill="hold"/>
                                        <p:tgtEl>
                                          <p:spTgt spid="36761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676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Above all, we want all to go to heaven! </a:t>
            </a:r>
            <a:r>
              <a:rPr lang="en-US" altLang="en-US" i="1" u="sng" dirty="0">
                <a:effectLst>
                  <a:outerShdw blurRad="38100" dist="38100" dir="2700000" algn="tl">
                    <a:srgbClr val="000000"/>
                  </a:outerShdw>
                </a:effectLst>
              </a:rPr>
              <a:t>The gospel comes first</a:t>
            </a:r>
            <a:r>
              <a:rPr lang="en-US" altLang="en-US" dirty="0">
                <a:effectLst>
                  <a:outerShdw blurRad="38100" dist="38100" dir="2700000" algn="tl">
                    <a:srgbClr val="000000"/>
                  </a:outerShdw>
                </a:effectLst>
              </a:rPr>
              <a:t>! </a:t>
            </a:r>
            <a:r>
              <a:rPr lang="en-US" altLang="en-US" b="1" dirty="0">
                <a:effectLst>
                  <a:outerShdw blurRad="38100" dist="38100" dir="2700000" algn="tl">
                    <a:srgbClr val="000000"/>
                  </a:outerShdw>
                </a:effectLst>
              </a:rPr>
              <a:t>(Rom 1:15-16)</a:t>
            </a:r>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2873895350"/>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b="1" u="sng" dirty="0">
                <a:effectLst>
                  <a:outerShdw blurRad="38100" dist="38100" dir="2700000" algn="tl">
                    <a:srgbClr val="000000"/>
                  </a:outerShdw>
                </a:effectLst>
              </a:rPr>
              <a:t>Romans 1:15-16</a:t>
            </a:r>
            <a:r>
              <a:rPr lang="en-US" altLang="en-US" dirty="0">
                <a:effectLst>
                  <a:outerShdw blurRad="38100" dist="38100" dir="2700000" algn="tl">
                    <a:srgbClr val="000000"/>
                  </a:outerShdw>
                </a:effectLst>
              </a:rPr>
              <a:t> - So, as much as is in me, I am ready to preach the gospel to you who are in Rome also.  16 For </a:t>
            </a:r>
            <a:r>
              <a:rPr lang="en-US" altLang="en-US" u="sng" dirty="0">
                <a:effectLst>
                  <a:outerShdw blurRad="38100" dist="38100" dir="2700000" algn="tl">
                    <a:srgbClr val="000000"/>
                  </a:outerShdw>
                </a:effectLst>
              </a:rPr>
              <a:t>I am not ashamed of the gospel of Christ</a:t>
            </a:r>
            <a:r>
              <a:rPr lang="en-US" altLang="en-US" dirty="0">
                <a:effectLst>
                  <a:outerShdw blurRad="38100" dist="38100" dir="2700000" algn="tl">
                    <a:srgbClr val="000000"/>
                  </a:outerShdw>
                </a:effectLst>
              </a:rPr>
              <a:t>, for it is the power of God to salvation for everyone who believes, for the Jew first and also for the Greek.</a:t>
            </a:r>
          </a:p>
        </p:txBody>
      </p:sp>
    </p:spTree>
    <p:extLst>
      <p:ext uri="{BB962C8B-B14F-4D97-AF65-F5344CB8AC3E}">
        <p14:creationId xmlns:p14="http://schemas.microsoft.com/office/powerpoint/2010/main" val="107368870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ltLang="en-US" sz="3200" b="1" i="1" dirty="0">
                <a:effectLst>
                  <a:outerShdw blurRad="38100" dist="38100" dir="2700000" algn="tl">
                    <a:srgbClr val="000000"/>
                  </a:outerShdw>
                </a:effectLst>
              </a:rPr>
              <a:t>We have many doors of opportunity now placed before us</a:t>
            </a:r>
          </a:p>
        </p:txBody>
      </p:sp>
      <p:sp>
        <p:nvSpPr>
          <p:cNvPr id="367619" name="Rectangle 3"/>
          <p:cNvSpPr>
            <a:spLocks noGrp="1" noChangeArrowheads="1"/>
          </p:cNvSpPr>
          <p:nvPr>
            <p:ph type="body" idx="1"/>
          </p:nvPr>
        </p:nvSpPr>
        <p:spPr/>
        <p:txBody>
          <a:bodyPr/>
          <a:lstStyle/>
          <a:p>
            <a:r>
              <a:rPr lang="en-US" altLang="en-US" dirty="0">
                <a:effectLst>
                  <a:outerShdw blurRad="38100" dist="38100" dir="2700000" algn="tl">
                    <a:srgbClr val="000000"/>
                  </a:outerShdw>
                </a:effectLst>
              </a:rPr>
              <a:t>Will we by faith take the doors God now places before us?</a:t>
            </a:r>
          </a:p>
          <a:p>
            <a:endParaRPr lang="en-US"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991215877"/>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Effect transition="in" filter="fade">
                                      <p:cBhvr>
                                        <p:cTn id="7" dur="1000"/>
                                        <p:tgtEl>
                                          <p:spTgt spid="367619">
                                            <p:txEl>
                                              <p:pRg st="0" end="0"/>
                                            </p:txEl>
                                          </p:spTgt>
                                        </p:tgtEl>
                                      </p:cBhvr>
                                    </p:animEffect>
                                    <p:anim calcmode="lin" valueType="num">
                                      <p:cBhvr>
                                        <p:cTn id="8" dur="10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76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3692</TotalTime>
  <Words>3228</Words>
  <Application>Microsoft Office PowerPoint</Application>
  <PresentationFormat>On-screen Show (4:3)</PresentationFormat>
  <Paragraphs>191</Paragraphs>
  <Slides>58</Slides>
  <Notes>58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58</vt:i4>
      </vt:variant>
    </vt:vector>
  </HeadingPairs>
  <TitlesOfParts>
    <vt:vector size="60" baseType="lpstr">
      <vt:lpstr>Arial</vt:lpstr>
      <vt:lpstr>Default Design</vt:lpstr>
      <vt:lpstr>Serving God When the Trumpets Sound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Men are quick to forget that they are frail and need the protection of God</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Remember that God rules among the nations</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will have a great opportunity to show what faith in God looks like</vt:lpstr>
      <vt:lpstr>We have many doors of opportunity now placed before us</vt:lpstr>
      <vt:lpstr>We have many doors of opportunity now placed before us</vt:lpstr>
      <vt:lpstr>We have many doors of opportunity now placed before us</vt:lpstr>
      <vt:lpstr>We have many doors of opportunity now placed before us</vt:lpstr>
      <vt:lpstr>We have many doors of opportunity now placed before us</vt:lpstr>
      <vt:lpstr>We have many doors of opportunity now placed before us</vt:lpstr>
      <vt:lpstr>We have many doors of opportunity now placed before us</vt:lpstr>
      <vt:lpstr>We have many doors of opportunity now placed before us</vt:lpstr>
      <vt:lpstr>We have many doors of opportunity now placed before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in being right.</dc:title>
  <dc:creator>DON BUNTING</dc:creator>
  <cp:lastModifiedBy>13347</cp:lastModifiedBy>
  <cp:revision>91</cp:revision>
  <dcterms:created xsi:type="dcterms:W3CDTF">2011-01-22T21:17:58Z</dcterms:created>
  <dcterms:modified xsi:type="dcterms:W3CDTF">2021-01-03T14:13:12Z</dcterms:modified>
</cp:coreProperties>
</file>